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302" r:id="rId3"/>
    <p:sldId id="257" r:id="rId4"/>
    <p:sldId id="258" r:id="rId5"/>
    <p:sldId id="260" r:id="rId6"/>
    <p:sldId id="259" r:id="rId7"/>
    <p:sldId id="261" r:id="rId8"/>
    <p:sldId id="262" r:id="rId9"/>
    <p:sldId id="263" r:id="rId10"/>
    <p:sldId id="270" r:id="rId11"/>
    <p:sldId id="300" r:id="rId12"/>
    <p:sldId id="301" r:id="rId13"/>
    <p:sldId id="303" r:id="rId14"/>
    <p:sldId id="304" r:id="rId15"/>
    <p:sldId id="264" r:id="rId16"/>
    <p:sldId id="305" r:id="rId17"/>
    <p:sldId id="298" r:id="rId18"/>
    <p:sldId id="306" r:id="rId19"/>
    <p:sldId id="310" r:id="rId20"/>
    <p:sldId id="311" r:id="rId21"/>
    <p:sldId id="265" r:id="rId22"/>
    <p:sldId id="299" r:id="rId23"/>
    <p:sldId id="313" r:id="rId24"/>
    <p:sldId id="279" r:id="rId25"/>
    <p:sldId id="312" r:id="rId26"/>
    <p:sldId id="314" r:id="rId27"/>
  </p:sldIdLst>
  <p:sldSz cx="9144000" cy="5143500" type="screen16x9"/>
  <p:notesSz cx="6858000" cy="9144000"/>
  <p:embeddedFontLst>
    <p:embeddedFont>
      <p:font typeface="Dosis" pitchFamily="2" charset="77"/>
      <p:regular r:id="rId29"/>
      <p:bold r:id="rId30"/>
    </p:embeddedFont>
    <p:embeddedFont>
      <p:font typeface="Source Sans Pro" panose="020B0503030403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B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48" dt="2021-04-14T14:14:43.830"/>
    <p1510:client id="{2B66FA48-6A22-E641-2851-A4D04C9095F2}" v="734" dt="2021-04-14T09:52:03.299"/>
    <p1510:client id="{3D87193D-E872-415D-AC66-F8339781E6BB}" v="12" dt="2021-04-13T14:29:27.390"/>
    <p1510:client id="{66A9BB89-FF75-9742-8DB0-70AD35367A94}" v="1" dt="2021-04-12T08:05:34.172"/>
    <p1510:client id="{6810425F-4443-4811-A6FB-A2EDA92C834D}" v="959" dt="2021-04-14T05:53:45.960"/>
  </p1510:revLst>
</p1510:revInfo>
</file>

<file path=ppt/tableStyles.xml><?xml version="1.0" encoding="utf-8"?>
<a:tblStyleLst xmlns:a="http://schemas.openxmlformats.org/drawingml/2006/main" def="{87C9C094-1648-4F42-AD41-29711F23596A}">
  <a:tblStyle styleId="{87C9C094-1648-4F42-AD41-29711F23596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3B759B-1492-4AFF-A34F-CB0871D9285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p:cViewPr varScale="1">
        <p:scale>
          <a:sx n="143" d="100"/>
          <a:sy n="143" d="100"/>
        </p:scale>
        <p:origin x="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16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30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45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0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521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77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6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54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400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319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970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0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150" y="4156675"/>
            <a:ext cx="9144000" cy="27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50" y="0"/>
            <a:ext cx="9144000" cy="41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685800" y="2525225"/>
            <a:ext cx="53097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1"/>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rot="10800000">
            <a:off x="-150" y="3082200"/>
            <a:ext cx="9144000" cy="68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flipH="1">
            <a:off x="-150" y="0"/>
            <a:ext cx="9144000" cy="308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subTitle" idx="1"/>
          </p:nvPr>
        </p:nvSpPr>
        <p:spPr>
          <a:xfrm>
            <a:off x="685800" y="3082250"/>
            <a:ext cx="5008200" cy="6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8" name="Google Shape;18;p3"/>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rot="10800000">
            <a:off x="-150" y="3769825"/>
            <a:ext cx="9144000" cy="687600"/>
          </a:xfrm>
          <a:prstGeom prst="rect">
            <a:avLst/>
          </a:prstGeom>
          <a:solidFill>
            <a:srgbClr val="000000">
              <a:alpha val="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150" y="0"/>
            <a:ext cx="9144000" cy="376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16475" y="0"/>
            <a:ext cx="5910900" cy="37698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rgbClr val="FFFFFF"/>
              </a:buClr>
              <a:buSzPts val="3000"/>
              <a:buChar char="▹"/>
              <a:defRPr i="1">
                <a:solidFill>
                  <a:srgbClr val="FFFFFF"/>
                </a:solidFill>
              </a:defRPr>
            </a:lvl1pPr>
            <a:lvl2pPr marL="914400" lvl="1" indent="-381000" algn="ctr" rtl="0">
              <a:spcBef>
                <a:spcPts val="0"/>
              </a:spcBef>
              <a:spcAft>
                <a:spcPts val="0"/>
              </a:spcAft>
              <a:buClr>
                <a:srgbClr val="FFFFFF"/>
              </a:buClr>
              <a:buSzPts val="2400"/>
              <a:buChar char="▸"/>
              <a:defRPr i="1">
                <a:solidFill>
                  <a:srgbClr val="FFFFFF"/>
                </a:solidFill>
              </a:defRPr>
            </a:lvl2pPr>
            <a:lvl3pPr marL="1371600" lvl="2" indent="-381000" algn="ctr" rtl="0">
              <a:spcBef>
                <a:spcPts val="0"/>
              </a:spcBef>
              <a:spcAft>
                <a:spcPts val="0"/>
              </a:spcAft>
              <a:buClr>
                <a:srgbClr val="FFFFFF"/>
              </a:buClr>
              <a:buSzPts val="2400"/>
              <a:buChar char="⬩"/>
              <a:defRPr i="1">
                <a:solidFill>
                  <a:srgbClr val="FFFFFF"/>
                </a:solidFill>
              </a:defRPr>
            </a:lvl3pPr>
            <a:lvl4pPr marL="1828800" lvl="3" indent="-342900" algn="ctr" rtl="0">
              <a:spcBef>
                <a:spcPts val="0"/>
              </a:spcBef>
              <a:spcAft>
                <a:spcPts val="0"/>
              </a:spcAft>
              <a:buClr>
                <a:srgbClr val="FFFFFF"/>
              </a:buClr>
              <a:buSzPts val="1800"/>
              <a:buChar char="⬞"/>
              <a:defRPr i="1">
                <a:solidFill>
                  <a:srgbClr val="FFFFFF"/>
                </a:solidFill>
              </a:defRPr>
            </a:lvl4pPr>
            <a:lvl5pPr marL="2286000" lvl="4" indent="-342900" algn="ctr" rtl="0">
              <a:spcBef>
                <a:spcPts val="0"/>
              </a:spcBef>
              <a:spcAft>
                <a:spcPts val="0"/>
              </a:spcAft>
              <a:buClr>
                <a:srgbClr val="FFFFFF"/>
              </a:buClr>
              <a:buSzPts val="1800"/>
              <a:buChar char="○"/>
              <a:defRPr i="1">
                <a:solidFill>
                  <a:srgbClr val="FFFFFF"/>
                </a:solidFill>
              </a:defRPr>
            </a:lvl5pPr>
            <a:lvl6pPr marL="2743200" lvl="5" indent="-342900" algn="ctr" rtl="0">
              <a:spcBef>
                <a:spcPts val="0"/>
              </a:spcBef>
              <a:spcAft>
                <a:spcPts val="0"/>
              </a:spcAft>
              <a:buClr>
                <a:srgbClr val="FFFFFF"/>
              </a:buClr>
              <a:buSzPts val="1800"/>
              <a:buChar char="■"/>
              <a:defRPr i="1">
                <a:solidFill>
                  <a:srgbClr val="FFFFFF"/>
                </a:solidFill>
              </a:defRPr>
            </a:lvl6pPr>
            <a:lvl7pPr marL="3200400" lvl="6" indent="-342900" algn="ctr" rtl="0">
              <a:spcBef>
                <a:spcPts val="0"/>
              </a:spcBef>
              <a:spcAft>
                <a:spcPts val="0"/>
              </a:spcAft>
              <a:buClr>
                <a:srgbClr val="FFFFFF"/>
              </a:buClr>
              <a:buSzPts val="1800"/>
              <a:buChar char="●"/>
              <a:defRPr i="1">
                <a:solidFill>
                  <a:srgbClr val="FFFFFF"/>
                </a:solidFill>
              </a:defRPr>
            </a:lvl7pPr>
            <a:lvl8pPr marL="3657600" lvl="7" indent="-342900" algn="ctr" rtl="0">
              <a:spcBef>
                <a:spcPts val="0"/>
              </a:spcBef>
              <a:spcAft>
                <a:spcPts val="0"/>
              </a:spcAft>
              <a:buClr>
                <a:srgbClr val="FFFFFF"/>
              </a:buClr>
              <a:buSzPts val="1800"/>
              <a:buChar char="○"/>
              <a:defRPr i="1">
                <a:solidFill>
                  <a:srgbClr val="FFFFFF"/>
                </a:solidFill>
              </a:defRPr>
            </a:lvl8pPr>
            <a:lvl9pPr marL="4114800" lvl="8" indent="-342900" algn="ctr">
              <a:spcBef>
                <a:spcPts val="0"/>
              </a:spcBef>
              <a:spcAft>
                <a:spcPts val="0"/>
              </a:spcAft>
              <a:buClr>
                <a:srgbClr val="FFFFFF"/>
              </a:buClr>
              <a:buSzPts val="1800"/>
              <a:buChar char="■"/>
              <a:defRPr i="1">
                <a:solidFill>
                  <a:srgbClr val="FFFFFF"/>
                </a:solidFill>
              </a:defRPr>
            </a:lvl9pPr>
          </a:lstStyle>
          <a:p>
            <a:endParaRPr/>
          </a:p>
        </p:txBody>
      </p:sp>
      <p:sp>
        <p:nvSpPr>
          <p:cNvPr id="23" name="Google Shape;23;p4"/>
          <p:cNvSpPr txBox="1"/>
          <p:nvPr/>
        </p:nvSpPr>
        <p:spPr>
          <a:xfrm>
            <a:off x="3593400" y="367052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dk2"/>
                </a:solidFill>
              </a:rPr>
              <a:t>”</a:t>
            </a:r>
            <a:endParaRPr sz="7200" b="1">
              <a:solidFill>
                <a:schemeClr val="dk2"/>
              </a:solidFill>
            </a:endParaRPr>
          </a:p>
        </p:txBody>
      </p:sp>
      <p:sp>
        <p:nvSpPr>
          <p:cNvPr id="24" name="Google Shape;24;p4"/>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0" name="Google Shape;30;p5"/>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6"/>
          <p:cNvSpPr txBox="1">
            <a:spLocks noGrp="1"/>
          </p:cNvSpPr>
          <p:nvPr>
            <p:ph type="body" idx="1"/>
          </p:nvPr>
        </p:nvSpPr>
        <p:spPr>
          <a:xfrm>
            <a:off x="844425" y="1534257"/>
            <a:ext cx="2804700" cy="3321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3818123" y="1534257"/>
            <a:ext cx="2804700" cy="3321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sz="2400"/>
            </a:lvl1pPr>
            <a:lvl2pPr lvl="1">
              <a:buNone/>
              <a:defRPr sz="2400"/>
            </a:lvl2pPr>
            <a:lvl3pPr lvl="2">
              <a:buNone/>
              <a:defRPr sz="2400"/>
            </a:lvl3pPr>
            <a:lvl4pPr lvl="3">
              <a:buNone/>
              <a:defRPr sz="2400"/>
            </a:lvl4pPr>
            <a:lvl5pPr lvl="4">
              <a:buNone/>
              <a:defRPr sz="2400"/>
            </a:lvl5pPr>
            <a:lvl6pPr lvl="5">
              <a:buNone/>
              <a:defRPr sz="2400"/>
            </a:lvl6pPr>
            <a:lvl7pPr lvl="6">
              <a:buNone/>
              <a:defRPr sz="2400"/>
            </a:lvl7pPr>
            <a:lvl8pPr lvl="7">
              <a:buNone/>
              <a:defRPr sz="2400"/>
            </a:lvl8pPr>
            <a:lvl9pPr lvl="8">
              <a:buNone/>
              <a:defRPr sz="24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sp>
        <p:nvSpPr>
          <p:cNvPr id="39" name="Google Shape;39;p7"/>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844425"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3" name="Google Shape;43;p7"/>
          <p:cNvSpPr txBox="1">
            <a:spLocks noGrp="1"/>
          </p:cNvSpPr>
          <p:nvPr>
            <p:ph type="body" idx="2"/>
          </p:nvPr>
        </p:nvSpPr>
        <p:spPr>
          <a:xfrm>
            <a:off x="2861613"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3"/>
          </p:nvPr>
        </p:nvSpPr>
        <p:spPr>
          <a:xfrm>
            <a:off x="4878801"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0" name="Google Shape;50;p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mage background">
  <p:cSld name="TITLE_ONLY_1">
    <p:spTree>
      <p:nvGrpSpPr>
        <p:cNvPr id="1" name="Shape 51"/>
        <p:cNvGrpSpPr/>
        <p:nvPr/>
      </p:nvGrpSpPr>
      <p:grpSpPr>
        <a:xfrm>
          <a:off x="0" y="0"/>
          <a:ext cx="0" cy="0"/>
          <a:chOff x="0" y="0"/>
          <a:chExt cx="0" cy="0"/>
        </a:xfrm>
      </p:grpSpPr>
      <p:sp>
        <p:nvSpPr>
          <p:cNvPr id="52" name="Google Shape;52;p9"/>
          <p:cNvSpPr/>
          <p:nvPr/>
        </p:nvSpPr>
        <p:spPr>
          <a:xfrm flipH="1">
            <a:off x="-75" y="0"/>
            <a:ext cx="1851600" cy="5143500"/>
          </a:xfrm>
          <a:prstGeom prst="rect">
            <a:avLst/>
          </a:prstGeom>
          <a:solidFill>
            <a:srgbClr val="0DB7C4">
              <a:alpha val="3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flipH="1">
            <a:off x="-75" y="0"/>
            <a:ext cx="1851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35225" y="1292400"/>
            <a:ext cx="1381200" cy="114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5" name="Google Shape;55;p9"/>
          <p:cNvSpPr txBox="1">
            <a:spLocks noGrp="1"/>
          </p:cNvSpPr>
          <p:nvPr>
            <p:ph type="sldNum" idx="12"/>
          </p:nvPr>
        </p:nvSpPr>
        <p:spPr>
          <a:xfrm>
            <a:off x="-75" y="0"/>
            <a:ext cx="1851600" cy="1140000"/>
          </a:xfrm>
          <a:prstGeom prst="rect">
            <a:avLst/>
          </a:prstGeom>
          <a:noFill/>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p:nvPr/>
        </p:nvSpPr>
        <p:spPr>
          <a:xfrm flipH="1">
            <a:off x="-75" y="0"/>
            <a:ext cx="185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flipH="1">
            <a:off x="-75" y="0"/>
            <a:ext cx="1851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75" y="0"/>
            <a:ext cx="1851600" cy="11400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60" name="Google Shape;60;p10"/>
          <p:cNvSpPr txBox="1">
            <a:spLocks noGrp="1"/>
          </p:cNvSpPr>
          <p:nvPr>
            <p:ph type="body" idx="1"/>
          </p:nvPr>
        </p:nvSpPr>
        <p:spPr>
          <a:xfrm>
            <a:off x="223150" y="1284100"/>
            <a:ext cx="1393200" cy="19329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chemeClr val="dk1"/>
              </a:buClr>
              <a:buSzPts val="1200"/>
              <a:buNone/>
              <a:defRPr sz="12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fedesoriano/stroke-prediction-dataset"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www.strokecenter.org/patients/about-stroke/stroke-statisti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2"/>
          <p:cNvGrpSpPr/>
          <p:nvPr/>
        </p:nvGrpSpPr>
        <p:grpSpPr>
          <a:xfrm>
            <a:off x="6533474" y="417731"/>
            <a:ext cx="2120985" cy="4361089"/>
            <a:chOff x="5160100" y="1609475"/>
            <a:chExt cx="975300" cy="2005375"/>
          </a:xfrm>
        </p:grpSpPr>
        <p:sp>
          <p:nvSpPr>
            <p:cNvPr id="70" name="Google Shape;70;p12"/>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0A9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2"/>
          <p:cNvSpPr txBox="1">
            <a:spLocks noGrp="1"/>
          </p:cNvSpPr>
          <p:nvPr>
            <p:ph type="ctrTitle"/>
          </p:nvPr>
        </p:nvSpPr>
        <p:spPr>
          <a:xfrm>
            <a:off x="489541" y="2292243"/>
            <a:ext cx="7756451"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a:t>
            </a:r>
            <a:r>
              <a:rPr lang="en-SG"/>
              <a:t>n</a:t>
            </a:r>
            <a:r>
              <a:rPr lang="en" err="1"/>
              <a:t>tro</a:t>
            </a:r>
            <a:r>
              <a:rPr lang="en"/>
              <a:t> to DS Project:</a:t>
            </a:r>
            <a:br>
              <a:rPr lang="en"/>
            </a:br>
            <a:r>
              <a:rPr lang="en" b="1"/>
              <a:t>Stroke P</a:t>
            </a:r>
            <a:r>
              <a:rPr lang="en-SG" b="1"/>
              <a:t>r</a:t>
            </a:r>
            <a:r>
              <a:rPr lang="en" b="1" err="1"/>
              <a:t>ediction</a:t>
            </a:r>
            <a:endParaRPr b="1"/>
          </a:p>
        </p:txBody>
      </p:sp>
      <p:grpSp>
        <p:nvGrpSpPr>
          <p:cNvPr id="73" name="Google Shape;73;p12"/>
          <p:cNvGrpSpPr/>
          <p:nvPr/>
        </p:nvGrpSpPr>
        <p:grpSpPr>
          <a:xfrm>
            <a:off x="7413785" y="416712"/>
            <a:ext cx="360322" cy="360322"/>
            <a:chOff x="5382800" y="412975"/>
            <a:chExt cx="433800" cy="433800"/>
          </a:xfrm>
        </p:grpSpPr>
        <p:sp>
          <p:nvSpPr>
            <p:cNvPr id="74" name="Google Shape;74;p12"/>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08501B85-4B3B-3D41-9B76-FE7B36149BF2}"/>
              </a:ext>
            </a:extLst>
          </p:cNvPr>
          <p:cNvSpPr txBox="1"/>
          <p:nvPr/>
        </p:nvSpPr>
        <p:spPr>
          <a:xfrm>
            <a:off x="489541" y="4624931"/>
            <a:ext cx="5220587" cy="307777"/>
          </a:xfrm>
          <a:prstGeom prst="rect">
            <a:avLst/>
          </a:prstGeom>
          <a:noFill/>
        </p:spPr>
        <p:txBody>
          <a:bodyPr wrap="square" lIns="91440" tIns="45720" rIns="91440" bIns="45720" rtlCol="0" anchor="t">
            <a:spAutoFit/>
          </a:bodyPr>
          <a:lstStyle/>
          <a:p>
            <a:r>
              <a:rPr kumimoji="1" lang="en-US" altLang="zh-SG" dirty="0">
                <a:solidFill>
                  <a:srgbClr val="0AB7C5"/>
                </a:solidFill>
              </a:rPr>
              <a:t>Stefan </a:t>
            </a:r>
            <a:r>
              <a:rPr kumimoji="1" lang="en-US" altLang="zh-SG" dirty="0" err="1">
                <a:solidFill>
                  <a:srgbClr val="0AB7C5"/>
                </a:solidFill>
              </a:rPr>
              <a:t>Roata</a:t>
            </a:r>
            <a:r>
              <a:rPr kumimoji="1" lang="en-US" altLang="zh-SG" dirty="0">
                <a:solidFill>
                  <a:srgbClr val="0AB7C5"/>
                </a:solidFill>
              </a:rPr>
              <a:t>, Zheng </a:t>
            </a:r>
            <a:r>
              <a:rPr kumimoji="1" lang="en-US" altLang="zh-SG" dirty="0" err="1">
                <a:solidFill>
                  <a:srgbClr val="0AB7C5"/>
                </a:solidFill>
              </a:rPr>
              <a:t>Zhiwei</a:t>
            </a:r>
            <a:r>
              <a:rPr kumimoji="1" lang="en-US" altLang="zh-SG">
                <a:solidFill>
                  <a:srgbClr val="0AB7C5"/>
                </a:solidFill>
              </a:rPr>
              <a:t> (Mike)</a:t>
            </a:r>
            <a:endParaRPr kumimoji="1" lang="zh-SG" altLang="en-US" dirty="0">
              <a:solidFill>
                <a:srgbClr val="0AB7C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6"/>
          <p:cNvSpPr txBox="1">
            <a:spLocks noGrp="1"/>
          </p:cNvSpPr>
          <p:nvPr>
            <p:ph type="subTitle" idx="4294967295"/>
          </p:nvPr>
        </p:nvSpPr>
        <p:spPr>
          <a:xfrm>
            <a:off x="868757" y="1528609"/>
            <a:ext cx="7410063" cy="2870273"/>
          </a:xfrm>
          <a:prstGeom prst="rect">
            <a:avLst/>
          </a:prstGeom>
        </p:spPr>
        <p:txBody>
          <a:bodyPr spcFirstLastPara="1" wrap="square" lIns="91425" tIns="91425" rIns="91425" bIns="91425" anchor="t" anchorCtr="0">
            <a:noAutofit/>
          </a:bodyPr>
          <a:lstStyle/>
          <a:p>
            <a:pPr marL="0" indent="0">
              <a:buNone/>
            </a:pPr>
            <a:r>
              <a:rPr lang="en"/>
              <a:t>There don’t seem to be any prominent clusters of data, so there is no natural clustering between the participants of this study.</a:t>
            </a:r>
            <a:endParaRPr lang="en-US"/>
          </a:p>
        </p:txBody>
      </p:sp>
      <p:sp>
        <p:nvSpPr>
          <p:cNvPr id="265" name="Google Shape;265;p2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Graphic 2" descr="Lights On with solid fill">
            <a:extLst>
              <a:ext uri="{FF2B5EF4-FFF2-40B4-BE49-F238E27FC236}">
                <a16:creationId xmlns:a16="http://schemas.microsoft.com/office/drawing/2014/main" id="{F1CF5459-0B23-4C62-9E16-D730851AEF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612321"/>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44425" y="1630"/>
            <a:ext cx="8300358" cy="1078882"/>
          </a:xfrm>
          <a:prstGeom prst="rect">
            <a:avLst/>
          </a:prstGeom>
        </p:spPr>
        <p:txBody>
          <a:bodyPr spcFirstLastPara="1" wrap="square" lIns="91425" tIns="91425" rIns="91425" bIns="91425" anchor="b" anchorCtr="0">
            <a:noAutofit/>
          </a:bodyPr>
          <a:lstStyle/>
          <a:p>
            <a:r>
              <a:rPr lang="en" b="1"/>
              <a:t>Is there any significant linear relationship between the  variables in this dataset (age, </a:t>
            </a:r>
            <a:r>
              <a:rPr lang="en" b="1" err="1"/>
              <a:t>bmi</a:t>
            </a:r>
            <a:r>
              <a:rPr lang="en" b="1"/>
              <a:t>, </a:t>
            </a:r>
            <a:r>
              <a:rPr lang="en" b="1" err="1"/>
              <a:t>avg_glucose</a:t>
            </a:r>
            <a:r>
              <a:rPr lang="en" b="1"/>
              <a:t> level)?</a:t>
            </a:r>
            <a:endParaRPr lang="en-US"/>
          </a:p>
        </p:txBody>
      </p:sp>
      <p:sp>
        <p:nvSpPr>
          <p:cNvPr id="113" name="Google Shape;113;p1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 name="Picture 2" descr="Chart&#10;&#10;Description automatically generated">
            <a:extLst>
              <a:ext uri="{FF2B5EF4-FFF2-40B4-BE49-F238E27FC236}">
                <a16:creationId xmlns:a16="http://schemas.microsoft.com/office/drawing/2014/main" id="{108F1595-CF13-41DD-BB13-3267241A93E0}"/>
              </a:ext>
            </a:extLst>
          </p:cNvPr>
          <p:cNvPicPr>
            <a:picLocks noChangeAspect="1"/>
          </p:cNvPicPr>
          <p:nvPr/>
        </p:nvPicPr>
        <p:blipFill>
          <a:blip r:embed="rId3"/>
          <a:stretch>
            <a:fillRect/>
          </a:stretch>
        </p:blipFill>
        <p:spPr>
          <a:xfrm>
            <a:off x="845004" y="1221953"/>
            <a:ext cx="3800474" cy="2699593"/>
          </a:xfrm>
          <a:prstGeom prst="rect">
            <a:avLst/>
          </a:prstGeom>
        </p:spPr>
      </p:pic>
      <p:pic>
        <p:nvPicPr>
          <p:cNvPr id="3" name="Picture 9" descr="Chart, treemap chart&#10;&#10;Description automatically generated">
            <a:extLst>
              <a:ext uri="{FF2B5EF4-FFF2-40B4-BE49-F238E27FC236}">
                <a16:creationId xmlns:a16="http://schemas.microsoft.com/office/drawing/2014/main" id="{943772A0-2DC8-442D-8D10-E13C443384CD}"/>
              </a:ext>
            </a:extLst>
          </p:cNvPr>
          <p:cNvPicPr>
            <a:picLocks noChangeAspect="1"/>
          </p:cNvPicPr>
          <p:nvPr/>
        </p:nvPicPr>
        <p:blipFill>
          <a:blip r:embed="rId4"/>
          <a:stretch>
            <a:fillRect/>
          </a:stretch>
        </p:blipFill>
        <p:spPr>
          <a:xfrm>
            <a:off x="5196567" y="1138387"/>
            <a:ext cx="3200400" cy="2683031"/>
          </a:xfrm>
          <a:prstGeom prst="rect">
            <a:avLst/>
          </a:prstGeom>
        </p:spPr>
      </p:pic>
      <p:sp>
        <p:nvSpPr>
          <p:cNvPr id="11" name="TextBox 10">
            <a:extLst>
              <a:ext uri="{FF2B5EF4-FFF2-40B4-BE49-F238E27FC236}">
                <a16:creationId xmlns:a16="http://schemas.microsoft.com/office/drawing/2014/main" id="{62F474CB-F645-4684-91D6-2228E53DF10E}"/>
              </a:ext>
            </a:extLst>
          </p:cNvPr>
          <p:cNvSpPr txBox="1"/>
          <p:nvPr/>
        </p:nvSpPr>
        <p:spPr>
          <a:xfrm>
            <a:off x="1004207" y="4163786"/>
            <a:ext cx="6070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 Placeholder 2">
            <a:extLst>
              <a:ext uri="{FF2B5EF4-FFF2-40B4-BE49-F238E27FC236}">
                <a16:creationId xmlns:a16="http://schemas.microsoft.com/office/drawing/2014/main" id="{B1EEA70C-2049-4CD0-8AF7-C8462B0D8CBC}"/>
              </a:ext>
            </a:extLst>
          </p:cNvPr>
          <p:cNvSpPr>
            <a:spLocks noGrp="1"/>
          </p:cNvSpPr>
          <p:nvPr>
            <p:ph type="body" idx="1"/>
          </p:nvPr>
        </p:nvSpPr>
        <p:spPr>
          <a:xfrm>
            <a:off x="640318" y="3903548"/>
            <a:ext cx="7757126" cy="1239709"/>
          </a:xfrm>
        </p:spPr>
        <p:txBody>
          <a:bodyPr/>
          <a:lstStyle/>
          <a:p>
            <a:r>
              <a:rPr lang="en-US" sz="1200"/>
              <a:t>There are no obvious strongly linear relationships between the continuous variables </a:t>
            </a:r>
            <a:r>
              <a:rPr lang="en-US" sz="1200" err="1"/>
              <a:t>bmi</a:t>
            </a:r>
            <a:r>
              <a:rPr lang="en-US" sz="1200"/>
              <a:t>, average glucose level and age. Thus, when we compute the model with stroke as dependent variable, we will not have to worry about </a:t>
            </a:r>
            <a:r>
              <a:rPr lang="en-US" sz="1200" b="1"/>
              <a:t>multicollinearity</a:t>
            </a:r>
            <a:r>
              <a:rPr lang="en-US" sz="1200"/>
              <a:t>.</a:t>
            </a:r>
          </a:p>
          <a:p>
            <a:r>
              <a:rPr lang="en-US" sz="1200"/>
              <a:t>The strongest correlated variables seem to be </a:t>
            </a:r>
            <a:r>
              <a:rPr lang="en-US" sz="1200" err="1"/>
              <a:t>bmi</a:t>
            </a:r>
            <a:r>
              <a:rPr lang="en-US" sz="1200"/>
              <a:t> and age, and then age and hypertension, but even these correlations are quite low.</a:t>
            </a:r>
          </a:p>
        </p:txBody>
      </p:sp>
    </p:spTree>
    <p:extLst>
      <p:ext uri="{BB962C8B-B14F-4D97-AF65-F5344CB8AC3E}">
        <p14:creationId xmlns:p14="http://schemas.microsoft.com/office/powerpoint/2010/main" val="60592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44425" y="1630"/>
            <a:ext cx="8279947" cy="1136032"/>
          </a:xfrm>
          <a:prstGeom prst="rect">
            <a:avLst/>
          </a:prstGeom>
        </p:spPr>
        <p:txBody>
          <a:bodyPr spcFirstLastPara="1" wrap="square" lIns="91425" tIns="91425" rIns="91425" bIns="91425" anchor="b" anchorCtr="0">
            <a:noAutofit/>
          </a:bodyPr>
          <a:lstStyle/>
          <a:p>
            <a:r>
              <a:rPr lang="en" b="1"/>
              <a:t>Are older people/people with higher </a:t>
            </a:r>
            <a:r>
              <a:rPr lang="en" b="1" err="1"/>
              <a:t>bmis</a:t>
            </a:r>
            <a:r>
              <a:rPr lang="en" b="1"/>
              <a:t>/people with higher average glucose levels more likely to suffer from stroke?</a:t>
            </a:r>
            <a:endParaRPr lang="en-US"/>
          </a:p>
        </p:txBody>
      </p:sp>
      <p:sp>
        <p:nvSpPr>
          <p:cNvPr id="113" name="Google Shape;113;p1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9" descr="Chart, box and whisker chart&#10;&#10;Description automatically generated">
            <a:extLst>
              <a:ext uri="{FF2B5EF4-FFF2-40B4-BE49-F238E27FC236}">
                <a16:creationId xmlns:a16="http://schemas.microsoft.com/office/drawing/2014/main" id="{57A994FC-AAF9-4362-80A4-DFDA8A39098E}"/>
              </a:ext>
            </a:extLst>
          </p:cNvPr>
          <p:cNvPicPr>
            <a:picLocks noChangeAspect="1"/>
          </p:cNvPicPr>
          <p:nvPr/>
        </p:nvPicPr>
        <p:blipFill>
          <a:blip r:embed="rId3"/>
          <a:stretch>
            <a:fillRect/>
          </a:stretch>
        </p:blipFill>
        <p:spPr>
          <a:xfrm>
            <a:off x="889907" y="1183755"/>
            <a:ext cx="3151414" cy="1947316"/>
          </a:xfrm>
          <a:prstGeom prst="rect">
            <a:avLst/>
          </a:prstGeom>
        </p:spPr>
      </p:pic>
      <p:pic>
        <p:nvPicPr>
          <p:cNvPr id="10" name="Picture 10" descr="Chart, box and whisker chart&#10;&#10;Description automatically generated">
            <a:extLst>
              <a:ext uri="{FF2B5EF4-FFF2-40B4-BE49-F238E27FC236}">
                <a16:creationId xmlns:a16="http://schemas.microsoft.com/office/drawing/2014/main" id="{231CBE5B-81E3-4B6F-955D-58C57F45C1C0}"/>
              </a:ext>
            </a:extLst>
          </p:cNvPr>
          <p:cNvPicPr>
            <a:picLocks noChangeAspect="1"/>
          </p:cNvPicPr>
          <p:nvPr/>
        </p:nvPicPr>
        <p:blipFill>
          <a:blip r:embed="rId4"/>
          <a:stretch>
            <a:fillRect/>
          </a:stretch>
        </p:blipFill>
        <p:spPr>
          <a:xfrm>
            <a:off x="5657850" y="1137219"/>
            <a:ext cx="3249386" cy="1954661"/>
          </a:xfrm>
          <a:prstGeom prst="rect">
            <a:avLst/>
          </a:prstGeom>
        </p:spPr>
      </p:pic>
      <p:pic>
        <p:nvPicPr>
          <p:cNvPr id="11" name="Picture 11" descr="Chart, box and whisker chart&#10;&#10;Description automatically generated">
            <a:extLst>
              <a:ext uri="{FF2B5EF4-FFF2-40B4-BE49-F238E27FC236}">
                <a16:creationId xmlns:a16="http://schemas.microsoft.com/office/drawing/2014/main" id="{0965D7F4-DA18-485F-9E6D-AAA414B5200D}"/>
              </a:ext>
            </a:extLst>
          </p:cNvPr>
          <p:cNvPicPr>
            <a:picLocks noChangeAspect="1"/>
          </p:cNvPicPr>
          <p:nvPr/>
        </p:nvPicPr>
        <p:blipFill>
          <a:blip r:embed="rId5"/>
          <a:stretch>
            <a:fillRect/>
          </a:stretch>
        </p:blipFill>
        <p:spPr>
          <a:xfrm>
            <a:off x="3257550" y="2932577"/>
            <a:ext cx="3220810" cy="1997052"/>
          </a:xfrm>
          <a:prstGeom prst="rect">
            <a:avLst/>
          </a:prstGeom>
        </p:spPr>
      </p:pic>
    </p:spTree>
    <p:extLst>
      <p:ext uri="{BB962C8B-B14F-4D97-AF65-F5344CB8AC3E}">
        <p14:creationId xmlns:p14="http://schemas.microsoft.com/office/powerpoint/2010/main" val="42114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a:t>
            </a:r>
            <a:endParaRPr/>
          </a:p>
          <a:p>
            <a:r>
              <a:rPr lang="en"/>
              <a:t>Feature Selection</a:t>
            </a:r>
          </a:p>
        </p:txBody>
      </p:sp>
      <p:sp>
        <p:nvSpPr>
          <p:cNvPr id="99" name="Google Shape;99;p15"/>
          <p:cNvSpPr txBox="1">
            <a:spLocks noGrp="1"/>
          </p:cNvSpPr>
          <p:nvPr>
            <p:ph type="subTitle" idx="1"/>
          </p:nvPr>
        </p:nvSpPr>
        <p:spPr>
          <a:xfrm>
            <a:off x="534988" y="3518812"/>
            <a:ext cx="8492762" cy="687600"/>
          </a:xfrm>
          <a:prstGeom prst="rect">
            <a:avLst/>
          </a:prstGeom>
        </p:spPr>
        <p:txBody>
          <a:bodyPr spcFirstLastPara="1" wrap="square" lIns="91425" tIns="91425" rIns="91425" bIns="91425" anchor="ctr" anchorCtr="0">
            <a:noAutofit/>
          </a:bodyPr>
          <a:lstStyle/>
          <a:p>
            <a:pPr marL="0" indent="0"/>
            <a:endParaRPr lang="en"/>
          </a:p>
          <a:p>
            <a:br>
              <a:rPr lang="en-US"/>
            </a:br>
            <a:endParaRPr lang="en-US"/>
          </a:p>
          <a:p>
            <a:pPr marL="0" indent="0"/>
            <a:endParaRPr lang="en"/>
          </a:p>
        </p:txBody>
      </p:sp>
      <p:sp>
        <p:nvSpPr>
          <p:cNvPr id="100" name="Google Shape;100;p15"/>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Graphic 2" descr="Abacus with solid fill">
            <a:extLst>
              <a:ext uri="{FF2B5EF4-FFF2-40B4-BE49-F238E27FC236}">
                <a16:creationId xmlns:a16="http://schemas.microsoft.com/office/drawing/2014/main" id="{0B243C80-CCAB-4675-81A8-9300D3ACF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1785" y="2039209"/>
            <a:ext cx="869497" cy="869497"/>
          </a:xfrm>
          <a:prstGeom prst="rect">
            <a:avLst/>
          </a:prstGeom>
        </p:spPr>
      </p:pic>
    </p:spTree>
    <p:extLst>
      <p:ext uri="{BB962C8B-B14F-4D97-AF65-F5344CB8AC3E}">
        <p14:creationId xmlns:p14="http://schemas.microsoft.com/office/powerpoint/2010/main" val="1095946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6"/>
          <p:cNvSpPr txBox="1">
            <a:spLocks noGrp="1"/>
          </p:cNvSpPr>
          <p:nvPr>
            <p:ph type="subTitle" idx="4294967295"/>
          </p:nvPr>
        </p:nvSpPr>
        <p:spPr>
          <a:xfrm>
            <a:off x="705471" y="132516"/>
            <a:ext cx="8402023" cy="4948083"/>
          </a:xfrm>
          <a:prstGeom prst="rect">
            <a:avLst/>
          </a:prstGeom>
        </p:spPr>
        <p:txBody>
          <a:bodyPr spcFirstLastPara="1" wrap="square" lIns="91425" tIns="91425" rIns="91425" bIns="91425" anchor="t" anchorCtr="0">
            <a:noAutofit/>
          </a:bodyPr>
          <a:lstStyle/>
          <a:p>
            <a:pPr>
              <a:buNone/>
            </a:pPr>
            <a:r>
              <a:rPr lang="en" sz="2400"/>
              <a:t>Since our main research question is </a:t>
            </a:r>
            <a:endParaRPr lang="en-US" sz="2400"/>
          </a:p>
          <a:p>
            <a:pPr algn="ctr">
              <a:buNone/>
            </a:pPr>
            <a:r>
              <a:rPr lang="en" sz="2400"/>
              <a:t>“</a:t>
            </a:r>
            <a:r>
              <a:rPr lang="en" sz="2400" b="1"/>
              <a:t>What are the variables that best allow us to predict stroke for an individual?</a:t>
            </a:r>
            <a:r>
              <a:rPr lang="en" sz="2400"/>
              <a:t>”, </a:t>
            </a:r>
            <a:endParaRPr lang="en-US" sz="2400"/>
          </a:p>
          <a:p>
            <a:pPr>
              <a:buNone/>
            </a:pPr>
            <a:r>
              <a:rPr lang="en" sz="2400"/>
              <a:t>we will try to do model selection using three methods:</a:t>
            </a:r>
            <a:endParaRPr lang="en-US" sz="2400"/>
          </a:p>
          <a:p>
            <a:pPr marL="285750" indent="-285750"/>
            <a:r>
              <a:rPr lang="en" sz="2400"/>
              <a:t>Lasso Regression with the most appropriate value for lambda</a:t>
            </a:r>
          </a:p>
          <a:p>
            <a:pPr marL="285750" indent="-285750"/>
            <a:r>
              <a:rPr lang="en" sz="2400"/>
              <a:t>Stepwise regression based on p-values</a:t>
            </a:r>
          </a:p>
          <a:p>
            <a:pPr marL="342900" indent="-342900">
              <a:buFont typeface="Wingdings"/>
              <a:buChar char="q"/>
            </a:pPr>
            <a:r>
              <a:rPr lang="en" sz="2400"/>
              <a:t>Backward Elimination</a:t>
            </a:r>
          </a:p>
          <a:p>
            <a:pPr marL="342900" indent="-342900">
              <a:buFont typeface="Wingdings"/>
              <a:buChar char="q"/>
            </a:pPr>
            <a:r>
              <a:rPr lang="en" sz="2400"/>
              <a:t>Forward Selection</a:t>
            </a:r>
          </a:p>
          <a:p>
            <a:pPr marL="0" indent="0">
              <a:buNone/>
            </a:pPr>
            <a:endParaRPr lang="en"/>
          </a:p>
        </p:txBody>
      </p:sp>
      <p:sp>
        <p:nvSpPr>
          <p:cNvPr id="265" name="Google Shape;265;p2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352712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954714" y="-4428"/>
            <a:ext cx="6289784" cy="1140000"/>
          </a:xfrm>
          <a:prstGeom prst="rect">
            <a:avLst/>
          </a:prstGeom>
        </p:spPr>
        <p:txBody>
          <a:bodyPr spcFirstLastPara="1" wrap="square" lIns="91425" tIns="91425" rIns="91425" bIns="91425" anchor="b" anchorCtr="0">
            <a:noAutofit/>
          </a:bodyPr>
          <a:lstStyle/>
          <a:p>
            <a:r>
              <a:rPr lang="en"/>
              <a:t>Lasso Regression for Model Selection</a:t>
            </a:r>
          </a:p>
        </p:txBody>
      </p:sp>
      <p:sp>
        <p:nvSpPr>
          <p:cNvPr id="181" name="Google Shape;181;p20"/>
          <p:cNvSpPr txBox="1">
            <a:spLocks noGrp="1"/>
          </p:cNvSpPr>
          <p:nvPr>
            <p:ph type="body" idx="1"/>
          </p:nvPr>
        </p:nvSpPr>
        <p:spPr>
          <a:xfrm>
            <a:off x="898209" y="1137446"/>
            <a:ext cx="3856815" cy="3820992"/>
          </a:xfrm>
          <a:prstGeom prst="rect">
            <a:avLst/>
          </a:prstGeom>
        </p:spPr>
        <p:txBody>
          <a:bodyPr spcFirstLastPara="1" wrap="square" lIns="91425" tIns="91425" rIns="91425" bIns="91425" anchor="t" anchorCtr="0">
            <a:noAutofit/>
          </a:bodyPr>
          <a:lstStyle/>
          <a:p>
            <a:pPr>
              <a:buNone/>
            </a:pPr>
            <a:r>
              <a:rPr lang="en"/>
              <a:t>Lasso Regression has discovered</a:t>
            </a:r>
          </a:p>
          <a:p>
            <a:pPr>
              <a:buNone/>
            </a:pPr>
            <a:r>
              <a:rPr lang="en"/>
              <a:t>the following representative</a:t>
            </a:r>
          </a:p>
          <a:p>
            <a:pPr>
              <a:buNone/>
            </a:pPr>
            <a:r>
              <a:rPr lang="en"/>
              <a:t>attributes for predicting stroke:</a:t>
            </a:r>
          </a:p>
          <a:p>
            <a:pPr marL="285750" indent="-285750"/>
            <a:r>
              <a:rPr lang="en"/>
              <a:t>age</a:t>
            </a:r>
          </a:p>
          <a:p>
            <a:pPr marL="285750" indent="-285750"/>
            <a:r>
              <a:rPr lang="en"/>
              <a:t>hypertension</a:t>
            </a:r>
          </a:p>
          <a:p>
            <a:pPr marL="285750" indent="-285750"/>
            <a:r>
              <a:rPr lang="en" err="1"/>
              <a:t>heart_disease</a:t>
            </a:r>
            <a:endParaRPr lang="en"/>
          </a:p>
          <a:p>
            <a:pPr marL="285750" indent="-285750"/>
            <a:r>
              <a:rPr lang="en" err="1"/>
              <a:t>work_type</a:t>
            </a:r>
            <a:endParaRPr lang="en"/>
          </a:p>
          <a:p>
            <a:pPr marL="285750" indent="-285750"/>
            <a:r>
              <a:rPr lang="en" err="1"/>
              <a:t>avg_glucose_level</a:t>
            </a:r>
            <a:endParaRPr lang="en"/>
          </a:p>
          <a:p>
            <a:pPr marL="285750" indent="-285750"/>
            <a:r>
              <a:rPr lang="en" err="1"/>
              <a:t>smoking_status</a:t>
            </a:r>
            <a:endParaRPr lang="en"/>
          </a:p>
          <a:p>
            <a:pPr marL="0" indent="0">
              <a:buNone/>
            </a:pPr>
            <a:endParaRPr lang="en" sz="1400" b="1"/>
          </a:p>
          <a:p>
            <a:pPr marL="285750" indent="-285750"/>
            <a:endParaRPr lang="en"/>
          </a:p>
        </p:txBody>
      </p:sp>
      <p:sp>
        <p:nvSpPr>
          <p:cNvPr id="184" name="Google Shape;184;p20"/>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15</a:t>
            </a:fld>
            <a:endParaRPr/>
          </a:p>
        </p:txBody>
      </p:sp>
      <p:pic>
        <p:nvPicPr>
          <p:cNvPr id="5" name="Picture 5" descr="Graphical user interface, table&#10;&#10;Description automatically generated">
            <a:extLst>
              <a:ext uri="{FF2B5EF4-FFF2-40B4-BE49-F238E27FC236}">
                <a16:creationId xmlns:a16="http://schemas.microsoft.com/office/drawing/2014/main" id="{6E4E6BF2-1DB6-4DB9-A2E1-AE05C61A684C}"/>
              </a:ext>
            </a:extLst>
          </p:cNvPr>
          <p:cNvPicPr>
            <a:picLocks noChangeAspect="1"/>
          </p:cNvPicPr>
          <p:nvPr/>
        </p:nvPicPr>
        <p:blipFill>
          <a:blip r:embed="rId3"/>
          <a:stretch>
            <a:fillRect/>
          </a:stretch>
        </p:blipFill>
        <p:spPr>
          <a:xfrm>
            <a:off x="4829176" y="1137329"/>
            <a:ext cx="3939267" cy="1868717"/>
          </a:xfrm>
          <a:prstGeom prst="rect">
            <a:avLst/>
          </a:prstGeom>
        </p:spPr>
      </p:pic>
      <p:pic>
        <p:nvPicPr>
          <p:cNvPr id="6" name="Picture 6" descr="Chart, histogram&#10;&#10;Description automatically generated">
            <a:extLst>
              <a:ext uri="{FF2B5EF4-FFF2-40B4-BE49-F238E27FC236}">
                <a16:creationId xmlns:a16="http://schemas.microsoft.com/office/drawing/2014/main" id="{DC69AD05-D2CB-4E64-B698-353C78E47497}"/>
              </a:ext>
            </a:extLst>
          </p:cNvPr>
          <p:cNvPicPr>
            <a:picLocks noChangeAspect="1"/>
          </p:cNvPicPr>
          <p:nvPr/>
        </p:nvPicPr>
        <p:blipFill>
          <a:blip r:embed="rId4"/>
          <a:stretch>
            <a:fillRect/>
          </a:stretch>
        </p:blipFill>
        <p:spPr>
          <a:xfrm>
            <a:off x="5167993" y="3001165"/>
            <a:ext cx="3486150" cy="20558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954714" y="-4428"/>
            <a:ext cx="6289784" cy="1140000"/>
          </a:xfrm>
          <a:prstGeom prst="rect">
            <a:avLst/>
          </a:prstGeom>
        </p:spPr>
        <p:txBody>
          <a:bodyPr spcFirstLastPara="1" wrap="square" lIns="91425" tIns="91425" rIns="91425" bIns="91425" anchor="b" anchorCtr="0">
            <a:noAutofit/>
          </a:bodyPr>
          <a:lstStyle/>
          <a:p>
            <a:r>
              <a:rPr lang="en"/>
              <a:t>To consolidate and examine the lasso regression, we used stepwise regression for model selection as well.</a:t>
            </a:r>
          </a:p>
        </p:txBody>
      </p:sp>
      <p:sp>
        <p:nvSpPr>
          <p:cNvPr id="181" name="Google Shape;181;p20"/>
          <p:cNvSpPr txBox="1">
            <a:spLocks noGrp="1"/>
          </p:cNvSpPr>
          <p:nvPr>
            <p:ph type="body" idx="1"/>
          </p:nvPr>
        </p:nvSpPr>
        <p:spPr>
          <a:xfrm>
            <a:off x="804320" y="1137446"/>
            <a:ext cx="2660747" cy="3225000"/>
          </a:xfrm>
          <a:prstGeom prst="rect">
            <a:avLst/>
          </a:prstGeom>
        </p:spPr>
        <p:txBody>
          <a:bodyPr spcFirstLastPara="1" wrap="square" lIns="91425" tIns="91425" rIns="91425" bIns="91425" anchor="t" anchorCtr="0">
            <a:noAutofit/>
          </a:bodyPr>
          <a:lstStyle/>
          <a:p>
            <a:pPr marL="0" indent="0">
              <a:buNone/>
            </a:pPr>
            <a:r>
              <a:rPr lang="en" sz="1400" b="1"/>
              <a:t>P-value Backward elimination</a:t>
            </a:r>
            <a:endParaRPr sz="1400" b="1"/>
          </a:p>
          <a:p>
            <a:pPr>
              <a:buNone/>
            </a:pPr>
            <a:r>
              <a:rPr lang="en" sz="1400"/>
              <a:t>The model discovered by </a:t>
            </a:r>
            <a:endParaRPr lang="en"/>
          </a:p>
          <a:p>
            <a:pPr>
              <a:buNone/>
            </a:pPr>
            <a:r>
              <a:rPr lang="en" sz="1400"/>
              <a:t>backward elimination based on p-values contains:</a:t>
            </a:r>
            <a:endParaRPr lang="en"/>
          </a:p>
          <a:p>
            <a:pPr>
              <a:buNone/>
            </a:pPr>
            <a:endParaRPr lang="en" sz="1400"/>
          </a:p>
          <a:p>
            <a:pPr marL="285750" indent="-285750"/>
            <a:r>
              <a:rPr lang="en" sz="1400"/>
              <a:t>age</a:t>
            </a:r>
          </a:p>
          <a:p>
            <a:pPr marL="285750" indent="-285750"/>
            <a:r>
              <a:rPr lang="en" sz="1400"/>
              <a:t>hypertension</a:t>
            </a:r>
          </a:p>
          <a:p>
            <a:pPr marL="285750" indent="-285750"/>
            <a:r>
              <a:rPr lang="en" sz="1400" err="1"/>
              <a:t>heart_disease</a:t>
            </a:r>
            <a:endParaRPr lang="en" sz="1400"/>
          </a:p>
          <a:p>
            <a:pPr marL="285750" indent="-285750"/>
            <a:r>
              <a:rPr lang="en" sz="1400" err="1"/>
              <a:t>work_type</a:t>
            </a:r>
            <a:endParaRPr lang="en" sz="1400"/>
          </a:p>
          <a:p>
            <a:pPr marL="285750" indent="-285750"/>
            <a:r>
              <a:rPr lang="en" sz="1400" err="1"/>
              <a:t>avg_glucose_level</a:t>
            </a:r>
            <a:endParaRPr lang="en" sz="1400"/>
          </a:p>
          <a:p>
            <a:pPr marL="285750" indent="-285750"/>
            <a:r>
              <a:rPr lang="en" sz="1400" err="1"/>
              <a:t>ever_married</a:t>
            </a:r>
            <a:endParaRPr lang="en" sz="1400"/>
          </a:p>
          <a:p>
            <a:pPr marL="285750" indent="-285750"/>
            <a:endParaRPr lang="en"/>
          </a:p>
        </p:txBody>
      </p:sp>
      <p:sp>
        <p:nvSpPr>
          <p:cNvPr id="183" name="Google Shape;183;p20"/>
          <p:cNvSpPr txBox="1">
            <a:spLocks noGrp="1"/>
          </p:cNvSpPr>
          <p:nvPr>
            <p:ph type="body" idx="3"/>
          </p:nvPr>
        </p:nvSpPr>
        <p:spPr>
          <a:xfrm>
            <a:off x="4101762" y="1102354"/>
            <a:ext cx="2705865" cy="3225000"/>
          </a:xfrm>
          <a:prstGeom prst="rect">
            <a:avLst/>
          </a:prstGeom>
        </p:spPr>
        <p:txBody>
          <a:bodyPr spcFirstLastPara="1" wrap="square" lIns="91425" tIns="91425" rIns="91425" bIns="91425" anchor="t" anchorCtr="0">
            <a:noAutofit/>
          </a:bodyPr>
          <a:lstStyle/>
          <a:p>
            <a:pPr marL="0" indent="0">
              <a:buNone/>
            </a:pPr>
            <a:r>
              <a:rPr lang="en" sz="1400" b="1"/>
              <a:t>P-value Forward selection</a:t>
            </a:r>
            <a:endParaRPr lang="en-US" sz="1400" b="1"/>
          </a:p>
          <a:p>
            <a:pPr>
              <a:buNone/>
            </a:pPr>
            <a:r>
              <a:rPr lang="en" sz="1400"/>
              <a:t>Final model by forward </a:t>
            </a:r>
          </a:p>
          <a:p>
            <a:pPr>
              <a:buNone/>
            </a:pPr>
            <a:r>
              <a:rPr lang="en" sz="1400"/>
              <a:t>selection based on p-values </a:t>
            </a:r>
            <a:endParaRPr lang="en"/>
          </a:p>
          <a:p>
            <a:pPr>
              <a:buNone/>
            </a:pPr>
            <a:r>
              <a:rPr lang="en" sz="1400"/>
              <a:t>contains the following </a:t>
            </a:r>
            <a:endParaRPr lang="en"/>
          </a:p>
          <a:p>
            <a:pPr>
              <a:buNone/>
            </a:pPr>
            <a:r>
              <a:rPr lang="en" sz="1400"/>
              <a:t>attributes:</a:t>
            </a:r>
            <a:endParaRPr lang="en"/>
          </a:p>
          <a:p>
            <a:pPr marL="285750" indent="-285750"/>
            <a:r>
              <a:rPr lang="en" sz="1400"/>
              <a:t>age</a:t>
            </a:r>
          </a:p>
          <a:p>
            <a:pPr marL="285750" indent="-285750"/>
            <a:r>
              <a:rPr lang="en" sz="1400"/>
              <a:t>hypertension</a:t>
            </a:r>
          </a:p>
          <a:p>
            <a:pPr marL="285750" indent="-285750"/>
            <a:r>
              <a:rPr lang="en" sz="1400" err="1"/>
              <a:t>avg_glucose_level</a:t>
            </a:r>
            <a:endParaRPr lang="en" sz="1400"/>
          </a:p>
          <a:p>
            <a:pPr marL="285750" indent="-285750"/>
            <a:r>
              <a:rPr lang="en" sz="1400" err="1"/>
              <a:t>heart_disease</a:t>
            </a:r>
            <a:endParaRPr sz="1400" err="1"/>
          </a:p>
          <a:p>
            <a:pPr marL="0" lvl="0" indent="0" algn="l">
              <a:spcBef>
                <a:spcPts val="600"/>
              </a:spcBef>
              <a:spcAft>
                <a:spcPts val="0"/>
              </a:spcAft>
              <a:buNone/>
            </a:pPr>
            <a:endParaRPr lang="en"/>
          </a:p>
        </p:txBody>
      </p:sp>
      <p:sp>
        <p:nvSpPr>
          <p:cNvPr id="184" name="Google Shape;184;p20"/>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185" name="Google Shape;185;p20"/>
          <p:cNvGrpSpPr/>
          <p:nvPr/>
        </p:nvGrpSpPr>
        <p:grpSpPr>
          <a:xfrm>
            <a:off x="6853598" y="570123"/>
            <a:ext cx="1922109" cy="4205381"/>
            <a:chOff x="6310600" y="1679550"/>
            <a:chExt cx="883850" cy="1933775"/>
          </a:xfrm>
        </p:grpSpPr>
        <p:sp>
          <p:nvSpPr>
            <p:cNvPr id="186" name="Google Shape;186;p20"/>
            <p:cNvSpPr/>
            <p:nvPr/>
          </p:nvSpPr>
          <p:spPr>
            <a:xfrm>
              <a:off x="6310600" y="1679550"/>
              <a:ext cx="883850" cy="1933775"/>
            </a:xfrm>
            <a:custGeom>
              <a:avLst/>
              <a:gdLst/>
              <a:ahLst/>
              <a:cxnLst/>
              <a:rect l="l" t="t" r="r" b="b"/>
              <a:pathLst>
                <a:path w="35354" h="77351" extrusionOk="0">
                  <a:moveTo>
                    <a:pt x="17860" y="37487"/>
                  </a:moveTo>
                  <a:lnTo>
                    <a:pt x="17799" y="39376"/>
                  </a:lnTo>
                  <a:lnTo>
                    <a:pt x="17738" y="41327"/>
                  </a:lnTo>
                  <a:lnTo>
                    <a:pt x="17738" y="41815"/>
                  </a:lnTo>
                  <a:lnTo>
                    <a:pt x="17738" y="41876"/>
                  </a:lnTo>
                  <a:lnTo>
                    <a:pt x="17677" y="42302"/>
                  </a:lnTo>
                  <a:lnTo>
                    <a:pt x="17616" y="39925"/>
                  </a:lnTo>
                  <a:lnTo>
                    <a:pt x="17555" y="37487"/>
                  </a:lnTo>
                  <a:close/>
                  <a:moveTo>
                    <a:pt x="17677" y="44436"/>
                  </a:moveTo>
                  <a:lnTo>
                    <a:pt x="17738" y="45837"/>
                  </a:lnTo>
                  <a:lnTo>
                    <a:pt x="17799" y="47178"/>
                  </a:lnTo>
                  <a:lnTo>
                    <a:pt x="17799" y="48641"/>
                  </a:lnTo>
                  <a:lnTo>
                    <a:pt x="17738" y="50043"/>
                  </a:lnTo>
                  <a:lnTo>
                    <a:pt x="17738" y="51628"/>
                  </a:lnTo>
                  <a:lnTo>
                    <a:pt x="17799" y="53213"/>
                  </a:lnTo>
                  <a:lnTo>
                    <a:pt x="17982" y="54737"/>
                  </a:lnTo>
                  <a:lnTo>
                    <a:pt x="18043" y="55102"/>
                  </a:lnTo>
                  <a:lnTo>
                    <a:pt x="17982" y="55529"/>
                  </a:lnTo>
                  <a:lnTo>
                    <a:pt x="17921" y="56321"/>
                  </a:lnTo>
                  <a:lnTo>
                    <a:pt x="17799" y="57967"/>
                  </a:lnTo>
                  <a:lnTo>
                    <a:pt x="17738" y="59552"/>
                  </a:lnTo>
                  <a:lnTo>
                    <a:pt x="17677" y="61198"/>
                  </a:lnTo>
                  <a:lnTo>
                    <a:pt x="17738" y="62782"/>
                  </a:lnTo>
                  <a:lnTo>
                    <a:pt x="17860" y="64306"/>
                  </a:lnTo>
                  <a:lnTo>
                    <a:pt x="17982" y="65891"/>
                  </a:lnTo>
                  <a:lnTo>
                    <a:pt x="18104" y="67476"/>
                  </a:lnTo>
                  <a:lnTo>
                    <a:pt x="18165" y="69061"/>
                  </a:lnTo>
                  <a:lnTo>
                    <a:pt x="18104" y="70828"/>
                  </a:lnTo>
                  <a:lnTo>
                    <a:pt x="18104" y="71438"/>
                  </a:lnTo>
                  <a:lnTo>
                    <a:pt x="18104" y="71743"/>
                  </a:lnTo>
                  <a:lnTo>
                    <a:pt x="18043" y="71986"/>
                  </a:lnTo>
                  <a:lnTo>
                    <a:pt x="17677" y="72535"/>
                  </a:lnTo>
                  <a:lnTo>
                    <a:pt x="17616" y="72474"/>
                  </a:lnTo>
                  <a:lnTo>
                    <a:pt x="17555" y="72352"/>
                  </a:lnTo>
                  <a:lnTo>
                    <a:pt x="17433" y="72108"/>
                  </a:lnTo>
                  <a:lnTo>
                    <a:pt x="17311" y="71864"/>
                  </a:lnTo>
                  <a:lnTo>
                    <a:pt x="17251" y="71743"/>
                  </a:lnTo>
                  <a:lnTo>
                    <a:pt x="17251" y="71499"/>
                  </a:lnTo>
                  <a:lnTo>
                    <a:pt x="17251" y="71133"/>
                  </a:lnTo>
                  <a:lnTo>
                    <a:pt x="17251" y="69792"/>
                  </a:lnTo>
                  <a:lnTo>
                    <a:pt x="17251" y="68329"/>
                  </a:lnTo>
                  <a:lnTo>
                    <a:pt x="17311" y="66805"/>
                  </a:lnTo>
                  <a:lnTo>
                    <a:pt x="17433" y="65221"/>
                  </a:lnTo>
                  <a:lnTo>
                    <a:pt x="17616" y="63636"/>
                  </a:lnTo>
                  <a:lnTo>
                    <a:pt x="17677" y="62051"/>
                  </a:lnTo>
                  <a:lnTo>
                    <a:pt x="17677" y="60405"/>
                  </a:lnTo>
                  <a:lnTo>
                    <a:pt x="17616" y="58820"/>
                  </a:lnTo>
                  <a:lnTo>
                    <a:pt x="17494" y="57175"/>
                  </a:lnTo>
                  <a:lnTo>
                    <a:pt x="17372" y="55529"/>
                  </a:lnTo>
                  <a:lnTo>
                    <a:pt x="17311" y="55163"/>
                  </a:lnTo>
                  <a:lnTo>
                    <a:pt x="17372" y="54798"/>
                  </a:lnTo>
                  <a:lnTo>
                    <a:pt x="17433" y="54066"/>
                  </a:lnTo>
                  <a:lnTo>
                    <a:pt x="17616" y="52481"/>
                  </a:lnTo>
                  <a:lnTo>
                    <a:pt x="17677" y="50897"/>
                  </a:lnTo>
                  <a:lnTo>
                    <a:pt x="17616" y="49129"/>
                  </a:lnTo>
                  <a:lnTo>
                    <a:pt x="17555" y="48215"/>
                  </a:lnTo>
                  <a:lnTo>
                    <a:pt x="17555" y="47300"/>
                  </a:lnTo>
                  <a:lnTo>
                    <a:pt x="17616" y="45898"/>
                  </a:lnTo>
                  <a:lnTo>
                    <a:pt x="17677" y="44436"/>
                  </a:lnTo>
                  <a:close/>
                  <a:moveTo>
                    <a:pt x="17555" y="1"/>
                  </a:moveTo>
                  <a:lnTo>
                    <a:pt x="16824" y="123"/>
                  </a:lnTo>
                  <a:lnTo>
                    <a:pt x="16214" y="245"/>
                  </a:lnTo>
                  <a:lnTo>
                    <a:pt x="15666" y="488"/>
                  </a:lnTo>
                  <a:lnTo>
                    <a:pt x="15178" y="854"/>
                  </a:lnTo>
                  <a:lnTo>
                    <a:pt x="14751" y="1281"/>
                  </a:lnTo>
                  <a:lnTo>
                    <a:pt x="14508" y="1586"/>
                  </a:lnTo>
                  <a:lnTo>
                    <a:pt x="14325" y="1951"/>
                  </a:lnTo>
                  <a:lnTo>
                    <a:pt x="14020" y="2683"/>
                  </a:lnTo>
                  <a:lnTo>
                    <a:pt x="13837" y="3475"/>
                  </a:lnTo>
                  <a:lnTo>
                    <a:pt x="13776" y="4268"/>
                  </a:lnTo>
                  <a:lnTo>
                    <a:pt x="13776" y="5060"/>
                  </a:lnTo>
                  <a:lnTo>
                    <a:pt x="13837" y="5852"/>
                  </a:lnTo>
                  <a:lnTo>
                    <a:pt x="13959" y="6645"/>
                  </a:lnTo>
                  <a:lnTo>
                    <a:pt x="14142" y="7376"/>
                  </a:lnTo>
                  <a:lnTo>
                    <a:pt x="14386" y="8108"/>
                  </a:lnTo>
                  <a:lnTo>
                    <a:pt x="14751" y="8839"/>
                  </a:lnTo>
                  <a:lnTo>
                    <a:pt x="15056" y="9388"/>
                  </a:lnTo>
                  <a:lnTo>
                    <a:pt x="15300" y="9631"/>
                  </a:lnTo>
                  <a:lnTo>
                    <a:pt x="15544" y="9875"/>
                  </a:lnTo>
                  <a:lnTo>
                    <a:pt x="15605" y="9997"/>
                  </a:lnTo>
                  <a:lnTo>
                    <a:pt x="15605" y="10119"/>
                  </a:lnTo>
                  <a:lnTo>
                    <a:pt x="15605" y="10424"/>
                  </a:lnTo>
                  <a:lnTo>
                    <a:pt x="15605" y="11155"/>
                  </a:lnTo>
                  <a:lnTo>
                    <a:pt x="15544" y="11399"/>
                  </a:lnTo>
                  <a:lnTo>
                    <a:pt x="15422" y="11643"/>
                  </a:lnTo>
                  <a:lnTo>
                    <a:pt x="15239" y="11887"/>
                  </a:lnTo>
                  <a:lnTo>
                    <a:pt x="15056" y="12070"/>
                  </a:lnTo>
                  <a:lnTo>
                    <a:pt x="14690" y="12252"/>
                  </a:lnTo>
                  <a:lnTo>
                    <a:pt x="14325" y="12313"/>
                  </a:lnTo>
                  <a:lnTo>
                    <a:pt x="13532" y="12496"/>
                  </a:lnTo>
                  <a:lnTo>
                    <a:pt x="12801" y="12740"/>
                  </a:lnTo>
                  <a:lnTo>
                    <a:pt x="12069" y="12984"/>
                  </a:lnTo>
                  <a:lnTo>
                    <a:pt x="11399" y="13350"/>
                  </a:lnTo>
                  <a:lnTo>
                    <a:pt x="10729" y="13776"/>
                  </a:lnTo>
                  <a:lnTo>
                    <a:pt x="10180" y="14325"/>
                  </a:lnTo>
                  <a:lnTo>
                    <a:pt x="9753" y="14873"/>
                  </a:lnTo>
                  <a:lnTo>
                    <a:pt x="9570" y="15239"/>
                  </a:lnTo>
                  <a:lnTo>
                    <a:pt x="9388" y="15544"/>
                  </a:lnTo>
                  <a:lnTo>
                    <a:pt x="9266" y="15971"/>
                  </a:lnTo>
                  <a:lnTo>
                    <a:pt x="9205" y="16336"/>
                  </a:lnTo>
                  <a:lnTo>
                    <a:pt x="9144" y="16946"/>
                  </a:lnTo>
                  <a:lnTo>
                    <a:pt x="9083" y="17555"/>
                  </a:lnTo>
                  <a:lnTo>
                    <a:pt x="9022" y="18348"/>
                  </a:lnTo>
                  <a:lnTo>
                    <a:pt x="8961" y="19140"/>
                  </a:lnTo>
                  <a:lnTo>
                    <a:pt x="8778" y="19932"/>
                  </a:lnTo>
                  <a:lnTo>
                    <a:pt x="8108" y="23102"/>
                  </a:lnTo>
                  <a:lnTo>
                    <a:pt x="7803" y="24687"/>
                  </a:lnTo>
                  <a:lnTo>
                    <a:pt x="7742" y="25235"/>
                  </a:lnTo>
                  <a:lnTo>
                    <a:pt x="7559" y="25784"/>
                  </a:lnTo>
                  <a:lnTo>
                    <a:pt x="7376" y="26211"/>
                  </a:lnTo>
                  <a:lnTo>
                    <a:pt x="7071" y="26637"/>
                  </a:lnTo>
                  <a:lnTo>
                    <a:pt x="6767" y="27003"/>
                  </a:lnTo>
                  <a:lnTo>
                    <a:pt x="6523" y="27430"/>
                  </a:lnTo>
                  <a:lnTo>
                    <a:pt x="6218" y="27917"/>
                  </a:lnTo>
                  <a:lnTo>
                    <a:pt x="5974" y="28405"/>
                  </a:lnTo>
                  <a:lnTo>
                    <a:pt x="5608" y="29502"/>
                  </a:lnTo>
                  <a:lnTo>
                    <a:pt x="5304" y="30599"/>
                  </a:lnTo>
                  <a:lnTo>
                    <a:pt x="5060" y="31696"/>
                  </a:lnTo>
                  <a:lnTo>
                    <a:pt x="4755" y="33037"/>
                  </a:lnTo>
                  <a:lnTo>
                    <a:pt x="4572" y="33647"/>
                  </a:lnTo>
                  <a:lnTo>
                    <a:pt x="4389" y="34256"/>
                  </a:lnTo>
                  <a:lnTo>
                    <a:pt x="4267" y="34561"/>
                  </a:lnTo>
                  <a:lnTo>
                    <a:pt x="4085" y="34927"/>
                  </a:lnTo>
                  <a:lnTo>
                    <a:pt x="4024" y="35049"/>
                  </a:lnTo>
                  <a:lnTo>
                    <a:pt x="3902" y="35110"/>
                  </a:lnTo>
                  <a:lnTo>
                    <a:pt x="3597" y="35110"/>
                  </a:lnTo>
                  <a:lnTo>
                    <a:pt x="3292" y="35232"/>
                  </a:lnTo>
                  <a:lnTo>
                    <a:pt x="2987" y="35354"/>
                  </a:lnTo>
                  <a:lnTo>
                    <a:pt x="2683" y="35536"/>
                  </a:lnTo>
                  <a:lnTo>
                    <a:pt x="2439" y="35719"/>
                  </a:lnTo>
                  <a:lnTo>
                    <a:pt x="1890" y="36268"/>
                  </a:lnTo>
                  <a:lnTo>
                    <a:pt x="1464" y="36755"/>
                  </a:lnTo>
                  <a:lnTo>
                    <a:pt x="1037" y="37243"/>
                  </a:lnTo>
                  <a:lnTo>
                    <a:pt x="793" y="37426"/>
                  </a:lnTo>
                  <a:lnTo>
                    <a:pt x="488" y="37609"/>
                  </a:lnTo>
                  <a:lnTo>
                    <a:pt x="245" y="37792"/>
                  </a:lnTo>
                  <a:lnTo>
                    <a:pt x="123" y="37914"/>
                  </a:lnTo>
                  <a:lnTo>
                    <a:pt x="1" y="38036"/>
                  </a:lnTo>
                  <a:lnTo>
                    <a:pt x="1" y="38218"/>
                  </a:lnTo>
                  <a:lnTo>
                    <a:pt x="123" y="38401"/>
                  </a:lnTo>
                  <a:lnTo>
                    <a:pt x="366" y="38523"/>
                  </a:lnTo>
                  <a:lnTo>
                    <a:pt x="671" y="38523"/>
                  </a:lnTo>
                  <a:lnTo>
                    <a:pt x="976" y="38462"/>
                  </a:lnTo>
                  <a:lnTo>
                    <a:pt x="1220" y="38401"/>
                  </a:lnTo>
                  <a:lnTo>
                    <a:pt x="1464" y="38218"/>
                  </a:lnTo>
                  <a:lnTo>
                    <a:pt x="1646" y="38036"/>
                  </a:lnTo>
                  <a:lnTo>
                    <a:pt x="1829" y="37853"/>
                  </a:lnTo>
                  <a:lnTo>
                    <a:pt x="1890" y="37792"/>
                  </a:lnTo>
                  <a:lnTo>
                    <a:pt x="1951" y="37792"/>
                  </a:lnTo>
                  <a:lnTo>
                    <a:pt x="1890" y="38036"/>
                  </a:lnTo>
                  <a:lnTo>
                    <a:pt x="1829" y="38218"/>
                  </a:lnTo>
                  <a:lnTo>
                    <a:pt x="1403" y="39011"/>
                  </a:lnTo>
                  <a:lnTo>
                    <a:pt x="915" y="39803"/>
                  </a:lnTo>
                  <a:lnTo>
                    <a:pt x="427" y="40596"/>
                  </a:lnTo>
                  <a:lnTo>
                    <a:pt x="366" y="40778"/>
                  </a:lnTo>
                  <a:lnTo>
                    <a:pt x="305" y="40961"/>
                  </a:lnTo>
                  <a:lnTo>
                    <a:pt x="366" y="41144"/>
                  </a:lnTo>
                  <a:lnTo>
                    <a:pt x="488" y="41266"/>
                  </a:lnTo>
                  <a:lnTo>
                    <a:pt x="671" y="41266"/>
                  </a:lnTo>
                  <a:lnTo>
                    <a:pt x="854" y="41144"/>
                  </a:lnTo>
                  <a:lnTo>
                    <a:pt x="1098" y="40900"/>
                  </a:lnTo>
                  <a:lnTo>
                    <a:pt x="2012" y="39620"/>
                  </a:lnTo>
                  <a:lnTo>
                    <a:pt x="1281" y="41083"/>
                  </a:lnTo>
                  <a:lnTo>
                    <a:pt x="1098" y="41510"/>
                  </a:lnTo>
                  <a:lnTo>
                    <a:pt x="1037" y="41754"/>
                  </a:lnTo>
                  <a:lnTo>
                    <a:pt x="1037" y="41997"/>
                  </a:lnTo>
                  <a:lnTo>
                    <a:pt x="1098" y="42119"/>
                  </a:lnTo>
                  <a:lnTo>
                    <a:pt x="1220" y="42241"/>
                  </a:lnTo>
                  <a:lnTo>
                    <a:pt x="1403" y="42241"/>
                  </a:lnTo>
                  <a:lnTo>
                    <a:pt x="1525" y="42180"/>
                  </a:lnTo>
                  <a:lnTo>
                    <a:pt x="1707" y="42058"/>
                  </a:lnTo>
                  <a:lnTo>
                    <a:pt x="1829" y="41936"/>
                  </a:lnTo>
                  <a:lnTo>
                    <a:pt x="2012" y="41571"/>
                  </a:lnTo>
                  <a:lnTo>
                    <a:pt x="2317" y="40839"/>
                  </a:lnTo>
                  <a:lnTo>
                    <a:pt x="2561" y="40230"/>
                  </a:lnTo>
                  <a:lnTo>
                    <a:pt x="2744" y="39925"/>
                  </a:lnTo>
                  <a:lnTo>
                    <a:pt x="2926" y="39620"/>
                  </a:lnTo>
                  <a:lnTo>
                    <a:pt x="2866" y="39925"/>
                  </a:lnTo>
                  <a:lnTo>
                    <a:pt x="2805" y="40230"/>
                  </a:lnTo>
                  <a:lnTo>
                    <a:pt x="2561" y="40778"/>
                  </a:lnTo>
                  <a:lnTo>
                    <a:pt x="2256" y="41571"/>
                  </a:lnTo>
                  <a:lnTo>
                    <a:pt x="2134" y="41876"/>
                  </a:lnTo>
                  <a:lnTo>
                    <a:pt x="2134" y="42058"/>
                  </a:lnTo>
                  <a:lnTo>
                    <a:pt x="2195" y="42241"/>
                  </a:lnTo>
                  <a:lnTo>
                    <a:pt x="2317" y="42363"/>
                  </a:lnTo>
                  <a:lnTo>
                    <a:pt x="2622" y="42363"/>
                  </a:lnTo>
                  <a:lnTo>
                    <a:pt x="2744" y="42241"/>
                  </a:lnTo>
                  <a:lnTo>
                    <a:pt x="2926" y="41997"/>
                  </a:lnTo>
                  <a:lnTo>
                    <a:pt x="3109" y="41693"/>
                  </a:lnTo>
                  <a:lnTo>
                    <a:pt x="3414" y="40900"/>
                  </a:lnTo>
                  <a:lnTo>
                    <a:pt x="3719" y="40108"/>
                  </a:lnTo>
                  <a:lnTo>
                    <a:pt x="3597" y="40717"/>
                  </a:lnTo>
                  <a:lnTo>
                    <a:pt x="3536" y="41022"/>
                  </a:lnTo>
                  <a:lnTo>
                    <a:pt x="3536" y="41388"/>
                  </a:lnTo>
                  <a:lnTo>
                    <a:pt x="3536" y="41571"/>
                  </a:lnTo>
                  <a:lnTo>
                    <a:pt x="3597" y="41754"/>
                  </a:lnTo>
                  <a:lnTo>
                    <a:pt x="3780" y="41815"/>
                  </a:lnTo>
                  <a:lnTo>
                    <a:pt x="3902" y="41815"/>
                  </a:lnTo>
                  <a:lnTo>
                    <a:pt x="3963" y="41754"/>
                  </a:lnTo>
                  <a:lnTo>
                    <a:pt x="4085" y="41632"/>
                  </a:lnTo>
                  <a:lnTo>
                    <a:pt x="4206" y="41449"/>
                  </a:lnTo>
                  <a:lnTo>
                    <a:pt x="4328" y="41144"/>
                  </a:lnTo>
                  <a:lnTo>
                    <a:pt x="4694" y="39864"/>
                  </a:lnTo>
                  <a:lnTo>
                    <a:pt x="4938" y="39316"/>
                  </a:lnTo>
                  <a:lnTo>
                    <a:pt x="5243" y="38767"/>
                  </a:lnTo>
                  <a:lnTo>
                    <a:pt x="5547" y="37975"/>
                  </a:lnTo>
                  <a:lnTo>
                    <a:pt x="5730" y="37548"/>
                  </a:lnTo>
                  <a:lnTo>
                    <a:pt x="5852" y="37121"/>
                  </a:lnTo>
                  <a:lnTo>
                    <a:pt x="5852" y="36755"/>
                  </a:lnTo>
                  <a:lnTo>
                    <a:pt x="5852" y="36390"/>
                  </a:lnTo>
                  <a:lnTo>
                    <a:pt x="5791" y="36329"/>
                  </a:lnTo>
                  <a:lnTo>
                    <a:pt x="5791" y="36268"/>
                  </a:lnTo>
                  <a:lnTo>
                    <a:pt x="5913" y="36085"/>
                  </a:lnTo>
                  <a:lnTo>
                    <a:pt x="6218" y="35597"/>
                  </a:lnTo>
                  <a:lnTo>
                    <a:pt x="7620" y="33464"/>
                  </a:lnTo>
                  <a:lnTo>
                    <a:pt x="8351" y="32245"/>
                  </a:lnTo>
                  <a:lnTo>
                    <a:pt x="9083" y="30965"/>
                  </a:lnTo>
                  <a:lnTo>
                    <a:pt x="9388" y="30355"/>
                  </a:lnTo>
                  <a:lnTo>
                    <a:pt x="9692" y="29746"/>
                  </a:lnTo>
                  <a:lnTo>
                    <a:pt x="9936" y="29075"/>
                  </a:lnTo>
                  <a:lnTo>
                    <a:pt x="10119" y="28405"/>
                  </a:lnTo>
                  <a:lnTo>
                    <a:pt x="10241" y="27673"/>
                  </a:lnTo>
                  <a:lnTo>
                    <a:pt x="10363" y="27369"/>
                  </a:lnTo>
                  <a:lnTo>
                    <a:pt x="10546" y="27003"/>
                  </a:lnTo>
                  <a:lnTo>
                    <a:pt x="10911" y="26333"/>
                  </a:lnTo>
                  <a:lnTo>
                    <a:pt x="11277" y="25601"/>
                  </a:lnTo>
                  <a:lnTo>
                    <a:pt x="11765" y="24321"/>
                  </a:lnTo>
                  <a:lnTo>
                    <a:pt x="12252" y="22980"/>
                  </a:lnTo>
                  <a:lnTo>
                    <a:pt x="12496" y="24016"/>
                  </a:lnTo>
                  <a:lnTo>
                    <a:pt x="12740" y="25113"/>
                  </a:lnTo>
                  <a:lnTo>
                    <a:pt x="12862" y="25662"/>
                  </a:lnTo>
                  <a:lnTo>
                    <a:pt x="12923" y="26272"/>
                  </a:lnTo>
                  <a:lnTo>
                    <a:pt x="12923" y="26881"/>
                  </a:lnTo>
                  <a:lnTo>
                    <a:pt x="12801" y="27430"/>
                  </a:lnTo>
                  <a:lnTo>
                    <a:pt x="12618" y="28222"/>
                  </a:lnTo>
                  <a:lnTo>
                    <a:pt x="12374" y="29014"/>
                  </a:lnTo>
                  <a:lnTo>
                    <a:pt x="11765" y="30477"/>
                  </a:lnTo>
                  <a:lnTo>
                    <a:pt x="11155" y="32001"/>
                  </a:lnTo>
                  <a:lnTo>
                    <a:pt x="10729" y="33525"/>
                  </a:lnTo>
                  <a:lnTo>
                    <a:pt x="10546" y="34317"/>
                  </a:lnTo>
                  <a:lnTo>
                    <a:pt x="10363" y="35171"/>
                  </a:lnTo>
                  <a:lnTo>
                    <a:pt x="10302" y="35963"/>
                  </a:lnTo>
                  <a:lnTo>
                    <a:pt x="10241" y="36755"/>
                  </a:lnTo>
                  <a:lnTo>
                    <a:pt x="10180" y="37609"/>
                  </a:lnTo>
                  <a:lnTo>
                    <a:pt x="10241" y="38401"/>
                  </a:lnTo>
                  <a:lnTo>
                    <a:pt x="10302" y="39255"/>
                  </a:lnTo>
                  <a:lnTo>
                    <a:pt x="10424" y="40047"/>
                  </a:lnTo>
                  <a:lnTo>
                    <a:pt x="10668" y="41693"/>
                  </a:lnTo>
                  <a:lnTo>
                    <a:pt x="11033" y="43338"/>
                  </a:lnTo>
                  <a:lnTo>
                    <a:pt x="11948" y="46508"/>
                  </a:lnTo>
                  <a:lnTo>
                    <a:pt x="12374" y="48093"/>
                  </a:lnTo>
                  <a:lnTo>
                    <a:pt x="12740" y="49678"/>
                  </a:lnTo>
                  <a:lnTo>
                    <a:pt x="12984" y="51323"/>
                  </a:lnTo>
                  <a:lnTo>
                    <a:pt x="13045" y="52116"/>
                  </a:lnTo>
                  <a:lnTo>
                    <a:pt x="13106" y="52908"/>
                  </a:lnTo>
                  <a:lnTo>
                    <a:pt x="13045" y="54249"/>
                  </a:lnTo>
                  <a:lnTo>
                    <a:pt x="12984" y="55529"/>
                  </a:lnTo>
                  <a:lnTo>
                    <a:pt x="12801" y="57175"/>
                  </a:lnTo>
                  <a:lnTo>
                    <a:pt x="12679" y="58028"/>
                  </a:lnTo>
                  <a:lnTo>
                    <a:pt x="12618" y="58820"/>
                  </a:lnTo>
                  <a:lnTo>
                    <a:pt x="12618" y="59674"/>
                  </a:lnTo>
                  <a:lnTo>
                    <a:pt x="12679" y="60527"/>
                  </a:lnTo>
                  <a:lnTo>
                    <a:pt x="12801" y="61320"/>
                  </a:lnTo>
                  <a:lnTo>
                    <a:pt x="12923" y="62173"/>
                  </a:lnTo>
                  <a:lnTo>
                    <a:pt x="13289" y="63819"/>
                  </a:lnTo>
                  <a:lnTo>
                    <a:pt x="13654" y="65464"/>
                  </a:lnTo>
                  <a:lnTo>
                    <a:pt x="14447" y="68756"/>
                  </a:lnTo>
                  <a:lnTo>
                    <a:pt x="14812" y="70402"/>
                  </a:lnTo>
                  <a:lnTo>
                    <a:pt x="14934" y="71255"/>
                  </a:lnTo>
                  <a:lnTo>
                    <a:pt x="15056" y="72047"/>
                  </a:lnTo>
                  <a:lnTo>
                    <a:pt x="15117" y="72474"/>
                  </a:lnTo>
                  <a:lnTo>
                    <a:pt x="15056" y="72840"/>
                  </a:lnTo>
                  <a:lnTo>
                    <a:pt x="14873" y="73632"/>
                  </a:lnTo>
                  <a:lnTo>
                    <a:pt x="14569" y="74363"/>
                  </a:lnTo>
                  <a:lnTo>
                    <a:pt x="14203" y="75034"/>
                  </a:lnTo>
                  <a:lnTo>
                    <a:pt x="13837" y="75522"/>
                  </a:lnTo>
                  <a:lnTo>
                    <a:pt x="13410" y="75887"/>
                  </a:lnTo>
                  <a:lnTo>
                    <a:pt x="13289" y="76070"/>
                  </a:lnTo>
                  <a:lnTo>
                    <a:pt x="13289" y="76253"/>
                  </a:lnTo>
                  <a:lnTo>
                    <a:pt x="13289" y="76497"/>
                  </a:lnTo>
                  <a:lnTo>
                    <a:pt x="13410" y="76619"/>
                  </a:lnTo>
                  <a:lnTo>
                    <a:pt x="13593" y="76741"/>
                  </a:lnTo>
                  <a:lnTo>
                    <a:pt x="13776" y="76802"/>
                  </a:lnTo>
                  <a:lnTo>
                    <a:pt x="14264" y="76802"/>
                  </a:lnTo>
                  <a:lnTo>
                    <a:pt x="14508" y="76984"/>
                  </a:lnTo>
                  <a:lnTo>
                    <a:pt x="14812" y="77045"/>
                  </a:lnTo>
                  <a:lnTo>
                    <a:pt x="15239" y="77167"/>
                  </a:lnTo>
                  <a:lnTo>
                    <a:pt x="15605" y="77167"/>
                  </a:lnTo>
                  <a:lnTo>
                    <a:pt x="15971" y="77106"/>
                  </a:lnTo>
                  <a:lnTo>
                    <a:pt x="16092" y="77106"/>
                  </a:lnTo>
                  <a:lnTo>
                    <a:pt x="16214" y="77167"/>
                  </a:lnTo>
                  <a:lnTo>
                    <a:pt x="16397" y="77289"/>
                  </a:lnTo>
                  <a:lnTo>
                    <a:pt x="16580" y="77289"/>
                  </a:lnTo>
                  <a:lnTo>
                    <a:pt x="16946" y="77350"/>
                  </a:lnTo>
                  <a:lnTo>
                    <a:pt x="17311" y="77289"/>
                  </a:lnTo>
                  <a:lnTo>
                    <a:pt x="17433" y="77228"/>
                  </a:lnTo>
                  <a:lnTo>
                    <a:pt x="17494" y="77106"/>
                  </a:lnTo>
                  <a:lnTo>
                    <a:pt x="17555" y="76863"/>
                  </a:lnTo>
                  <a:lnTo>
                    <a:pt x="17677" y="76131"/>
                  </a:lnTo>
                  <a:lnTo>
                    <a:pt x="17677" y="75339"/>
                  </a:lnTo>
                  <a:lnTo>
                    <a:pt x="17738" y="76131"/>
                  </a:lnTo>
                  <a:lnTo>
                    <a:pt x="17799" y="76924"/>
                  </a:lnTo>
                  <a:lnTo>
                    <a:pt x="17860" y="77106"/>
                  </a:lnTo>
                  <a:lnTo>
                    <a:pt x="17921" y="77228"/>
                  </a:lnTo>
                  <a:lnTo>
                    <a:pt x="18043" y="77289"/>
                  </a:lnTo>
                  <a:lnTo>
                    <a:pt x="18226" y="77350"/>
                  </a:lnTo>
                  <a:lnTo>
                    <a:pt x="18470" y="77350"/>
                  </a:lnTo>
                  <a:lnTo>
                    <a:pt x="18835" y="77289"/>
                  </a:lnTo>
                  <a:lnTo>
                    <a:pt x="19140" y="77167"/>
                  </a:lnTo>
                  <a:lnTo>
                    <a:pt x="19262" y="77106"/>
                  </a:lnTo>
                  <a:lnTo>
                    <a:pt x="19384" y="77106"/>
                  </a:lnTo>
                  <a:lnTo>
                    <a:pt x="19750" y="77167"/>
                  </a:lnTo>
                  <a:lnTo>
                    <a:pt x="20176" y="77167"/>
                  </a:lnTo>
                  <a:lnTo>
                    <a:pt x="20542" y="77106"/>
                  </a:lnTo>
                  <a:lnTo>
                    <a:pt x="20847" y="76924"/>
                  </a:lnTo>
                  <a:lnTo>
                    <a:pt x="21152" y="76802"/>
                  </a:lnTo>
                  <a:lnTo>
                    <a:pt x="21578" y="76802"/>
                  </a:lnTo>
                  <a:lnTo>
                    <a:pt x="21761" y="76741"/>
                  </a:lnTo>
                  <a:lnTo>
                    <a:pt x="21944" y="76619"/>
                  </a:lnTo>
                  <a:lnTo>
                    <a:pt x="22066" y="76436"/>
                  </a:lnTo>
                  <a:lnTo>
                    <a:pt x="22127" y="76253"/>
                  </a:lnTo>
                  <a:lnTo>
                    <a:pt x="22066" y="76070"/>
                  </a:lnTo>
                  <a:lnTo>
                    <a:pt x="21883" y="75887"/>
                  </a:lnTo>
                  <a:lnTo>
                    <a:pt x="21639" y="75704"/>
                  </a:lnTo>
                  <a:lnTo>
                    <a:pt x="21395" y="75461"/>
                  </a:lnTo>
                  <a:lnTo>
                    <a:pt x="21030" y="74851"/>
                  </a:lnTo>
                  <a:lnTo>
                    <a:pt x="20725" y="74242"/>
                  </a:lnTo>
                  <a:lnTo>
                    <a:pt x="20481" y="73571"/>
                  </a:lnTo>
                  <a:lnTo>
                    <a:pt x="20298" y="72901"/>
                  </a:lnTo>
                  <a:lnTo>
                    <a:pt x="20237" y="72718"/>
                  </a:lnTo>
                  <a:lnTo>
                    <a:pt x="20237" y="72474"/>
                  </a:lnTo>
                  <a:lnTo>
                    <a:pt x="20298" y="72047"/>
                  </a:lnTo>
                  <a:lnTo>
                    <a:pt x="20420" y="71194"/>
                  </a:lnTo>
                  <a:lnTo>
                    <a:pt x="20603" y="70402"/>
                  </a:lnTo>
                  <a:lnTo>
                    <a:pt x="20908" y="68756"/>
                  </a:lnTo>
                  <a:lnTo>
                    <a:pt x="21334" y="67110"/>
                  </a:lnTo>
                  <a:lnTo>
                    <a:pt x="22127" y="63819"/>
                  </a:lnTo>
                  <a:lnTo>
                    <a:pt x="22432" y="62173"/>
                  </a:lnTo>
                  <a:lnTo>
                    <a:pt x="22736" y="60527"/>
                  </a:lnTo>
                  <a:lnTo>
                    <a:pt x="22736" y="59674"/>
                  </a:lnTo>
                  <a:lnTo>
                    <a:pt x="22736" y="58820"/>
                  </a:lnTo>
                  <a:lnTo>
                    <a:pt x="22675" y="57967"/>
                  </a:lnTo>
                  <a:lnTo>
                    <a:pt x="22554" y="57114"/>
                  </a:lnTo>
                  <a:lnTo>
                    <a:pt x="22371" y="55468"/>
                  </a:lnTo>
                  <a:lnTo>
                    <a:pt x="22310" y="53822"/>
                  </a:lnTo>
                  <a:lnTo>
                    <a:pt x="22310" y="52359"/>
                  </a:lnTo>
                  <a:lnTo>
                    <a:pt x="22432" y="50958"/>
                  </a:lnTo>
                  <a:lnTo>
                    <a:pt x="22675" y="49556"/>
                  </a:lnTo>
                  <a:lnTo>
                    <a:pt x="22980" y="48154"/>
                  </a:lnTo>
                  <a:lnTo>
                    <a:pt x="23894" y="44923"/>
                  </a:lnTo>
                  <a:lnTo>
                    <a:pt x="24321" y="43338"/>
                  </a:lnTo>
                  <a:lnTo>
                    <a:pt x="24687" y="41693"/>
                  </a:lnTo>
                  <a:lnTo>
                    <a:pt x="24931" y="40047"/>
                  </a:lnTo>
                  <a:lnTo>
                    <a:pt x="25114" y="38401"/>
                  </a:lnTo>
                  <a:lnTo>
                    <a:pt x="25175" y="37609"/>
                  </a:lnTo>
                  <a:lnTo>
                    <a:pt x="25175" y="36755"/>
                  </a:lnTo>
                  <a:lnTo>
                    <a:pt x="25114" y="35902"/>
                  </a:lnTo>
                  <a:lnTo>
                    <a:pt x="24992" y="35049"/>
                  </a:lnTo>
                  <a:lnTo>
                    <a:pt x="24870" y="34256"/>
                  </a:lnTo>
                  <a:lnTo>
                    <a:pt x="24626" y="33464"/>
                  </a:lnTo>
                  <a:lnTo>
                    <a:pt x="24199" y="31940"/>
                  </a:lnTo>
                  <a:lnTo>
                    <a:pt x="23894" y="31209"/>
                  </a:lnTo>
                  <a:lnTo>
                    <a:pt x="23590" y="30477"/>
                  </a:lnTo>
                  <a:lnTo>
                    <a:pt x="23285" y="29746"/>
                  </a:lnTo>
                  <a:lnTo>
                    <a:pt x="22980" y="29014"/>
                  </a:lnTo>
                  <a:lnTo>
                    <a:pt x="22736" y="28222"/>
                  </a:lnTo>
                  <a:lnTo>
                    <a:pt x="22554" y="27430"/>
                  </a:lnTo>
                  <a:lnTo>
                    <a:pt x="22432" y="26576"/>
                  </a:lnTo>
                  <a:lnTo>
                    <a:pt x="22493" y="25784"/>
                  </a:lnTo>
                  <a:lnTo>
                    <a:pt x="22614" y="25174"/>
                  </a:lnTo>
                  <a:lnTo>
                    <a:pt x="22736" y="24565"/>
                  </a:lnTo>
                  <a:lnTo>
                    <a:pt x="23163" y="22980"/>
                  </a:lnTo>
                  <a:lnTo>
                    <a:pt x="23529" y="24138"/>
                  </a:lnTo>
                  <a:lnTo>
                    <a:pt x="23955" y="25296"/>
                  </a:lnTo>
                  <a:lnTo>
                    <a:pt x="24260" y="25967"/>
                  </a:lnTo>
                  <a:lnTo>
                    <a:pt x="24565" y="26576"/>
                  </a:lnTo>
                  <a:lnTo>
                    <a:pt x="24870" y="27125"/>
                  </a:lnTo>
                  <a:lnTo>
                    <a:pt x="25114" y="27734"/>
                  </a:lnTo>
                  <a:lnTo>
                    <a:pt x="25418" y="29075"/>
                  </a:lnTo>
                  <a:lnTo>
                    <a:pt x="25662" y="29685"/>
                  </a:lnTo>
                  <a:lnTo>
                    <a:pt x="25967" y="30355"/>
                  </a:lnTo>
                  <a:lnTo>
                    <a:pt x="26637" y="31635"/>
                  </a:lnTo>
                  <a:lnTo>
                    <a:pt x="27369" y="32855"/>
                  </a:lnTo>
                  <a:lnTo>
                    <a:pt x="28832" y="35171"/>
                  </a:lnTo>
                  <a:lnTo>
                    <a:pt x="29441" y="36085"/>
                  </a:lnTo>
                  <a:lnTo>
                    <a:pt x="29563" y="36207"/>
                  </a:lnTo>
                  <a:lnTo>
                    <a:pt x="29563" y="36329"/>
                  </a:lnTo>
                  <a:lnTo>
                    <a:pt x="29502" y="36390"/>
                  </a:lnTo>
                  <a:lnTo>
                    <a:pt x="29502" y="36755"/>
                  </a:lnTo>
                  <a:lnTo>
                    <a:pt x="29502" y="37121"/>
                  </a:lnTo>
                  <a:lnTo>
                    <a:pt x="29624" y="37487"/>
                  </a:lnTo>
                  <a:lnTo>
                    <a:pt x="29868" y="38157"/>
                  </a:lnTo>
                  <a:lnTo>
                    <a:pt x="30538" y="39498"/>
                  </a:lnTo>
                  <a:lnTo>
                    <a:pt x="30660" y="39803"/>
                  </a:lnTo>
                  <a:lnTo>
                    <a:pt x="30721" y="40108"/>
                  </a:lnTo>
                  <a:lnTo>
                    <a:pt x="30904" y="40717"/>
                  </a:lnTo>
                  <a:lnTo>
                    <a:pt x="31026" y="41205"/>
                  </a:lnTo>
                  <a:lnTo>
                    <a:pt x="31148" y="41449"/>
                  </a:lnTo>
                  <a:lnTo>
                    <a:pt x="31270" y="41632"/>
                  </a:lnTo>
                  <a:lnTo>
                    <a:pt x="31453" y="41754"/>
                  </a:lnTo>
                  <a:lnTo>
                    <a:pt x="31636" y="41815"/>
                  </a:lnTo>
                  <a:lnTo>
                    <a:pt x="31757" y="41693"/>
                  </a:lnTo>
                  <a:lnTo>
                    <a:pt x="31879" y="41449"/>
                  </a:lnTo>
                  <a:lnTo>
                    <a:pt x="31818" y="41144"/>
                  </a:lnTo>
                  <a:lnTo>
                    <a:pt x="31757" y="40778"/>
                  </a:lnTo>
                  <a:lnTo>
                    <a:pt x="31636" y="40108"/>
                  </a:lnTo>
                  <a:lnTo>
                    <a:pt x="31940" y="40900"/>
                  </a:lnTo>
                  <a:lnTo>
                    <a:pt x="32245" y="41632"/>
                  </a:lnTo>
                  <a:lnTo>
                    <a:pt x="32428" y="41997"/>
                  </a:lnTo>
                  <a:lnTo>
                    <a:pt x="32611" y="42241"/>
                  </a:lnTo>
                  <a:lnTo>
                    <a:pt x="32733" y="42363"/>
                  </a:lnTo>
                  <a:lnTo>
                    <a:pt x="33038" y="42363"/>
                  </a:lnTo>
                  <a:lnTo>
                    <a:pt x="33159" y="42241"/>
                  </a:lnTo>
                  <a:lnTo>
                    <a:pt x="33220" y="42058"/>
                  </a:lnTo>
                  <a:lnTo>
                    <a:pt x="33220" y="41876"/>
                  </a:lnTo>
                  <a:lnTo>
                    <a:pt x="33098" y="41571"/>
                  </a:lnTo>
                  <a:lnTo>
                    <a:pt x="32794" y="40778"/>
                  </a:lnTo>
                  <a:lnTo>
                    <a:pt x="32550" y="40230"/>
                  </a:lnTo>
                  <a:lnTo>
                    <a:pt x="32489" y="39925"/>
                  </a:lnTo>
                  <a:lnTo>
                    <a:pt x="32428" y="39620"/>
                  </a:lnTo>
                  <a:lnTo>
                    <a:pt x="32611" y="39925"/>
                  </a:lnTo>
                  <a:lnTo>
                    <a:pt x="32794" y="40230"/>
                  </a:lnTo>
                  <a:lnTo>
                    <a:pt x="33098" y="40900"/>
                  </a:lnTo>
                  <a:lnTo>
                    <a:pt x="33403" y="41632"/>
                  </a:lnTo>
                  <a:lnTo>
                    <a:pt x="33586" y="41936"/>
                  </a:lnTo>
                  <a:lnTo>
                    <a:pt x="33708" y="42119"/>
                  </a:lnTo>
                  <a:lnTo>
                    <a:pt x="33830" y="42180"/>
                  </a:lnTo>
                  <a:lnTo>
                    <a:pt x="34013" y="42241"/>
                  </a:lnTo>
                  <a:lnTo>
                    <a:pt x="34135" y="42180"/>
                  </a:lnTo>
                  <a:lnTo>
                    <a:pt x="34257" y="42119"/>
                  </a:lnTo>
                  <a:lnTo>
                    <a:pt x="34318" y="41936"/>
                  </a:lnTo>
                  <a:lnTo>
                    <a:pt x="34318" y="41754"/>
                  </a:lnTo>
                  <a:lnTo>
                    <a:pt x="34257" y="41510"/>
                  </a:lnTo>
                  <a:lnTo>
                    <a:pt x="34074" y="41083"/>
                  </a:lnTo>
                  <a:lnTo>
                    <a:pt x="33342" y="39620"/>
                  </a:lnTo>
                  <a:lnTo>
                    <a:pt x="34257" y="40839"/>
                  </a:lnTo>
                  <a:lnTo>
                    <a:pt x="34500" y="41144"/>
                  </a:lnTo>
                  <a:lnTo>
                    <a:pt x="34683" y="41266"/>
                  </a:lnTo>
                  <a:lnTo>
                    <a:pt x="34866" y="41266"/>
                  </a:lnTo>
                  <a:lnTo>
                    <a:pt x="34927" y="41205"/>
                  </a:lnTo>
                  <a:lnTo>
                    <a:pt x="34988" y="41144"/>
                  </a:lnTo>
                  <a:lnTo>
                    <a:pt x="35049" y="40961"/>
                  </a:lnTo>
                  <a:lnTo>
                    <a:pt x="34988" y="40778"/>
                  </a:lnTo>
                  <a:lnTo>
                    <a:pt x="34927" y="40596"/>
                  </a:lnTo>
                  <a:lnTo>
                    <a:pt x="34439" y="39803"/>
                  </a:lnTo>
                  <a:lnTo>
                    <a:pt x="34013" y="39011"/>
                  </a:lnTo>
                  <a:lnTo>
                    <a:pt x="33586" y="38218"/>
                  </a:lnTo>
                  <a:lnTo>
                    <a:pt x="33464" y="38036"/>
                  </a:lnTo>
                  <a:lnTo>
                    <a:pt x="33403" y="37792"/>
                  </a:lnTo>
                  <a:lnTo>
                    <a:pt x="33525" y="37792"/>
                  </a:lnTo>
                  <a:lnTo>
                    <a:pt x="33647" y="37914"/>
                  </a:lnTo>
                  <a:lnTo>
                    <a:pt x="33830" y="38218"/>
                  </a:lnTo>
                  <a:lnTo>
                    <a:pt x="34074" y="38340"/>
                  </a:lnTo>
                  <a:lnTo>
                    <a:pt x="34257" y="38401"/>
                  </a:lnTo>
                  <a:lnTo>
                    <a:pt x="34744" y="38523"/>
                  </a:lnTo>
                  <a:lnTo>
                    <a:pt x="35049" y="38523"/>
                  </a:lnTo>
                  <a:lnTo>
                    <a:pt x="35171" y="38462"/>
                  </a:lnTo>
                  <a:lnTo>
                    <a:pt x="35293" y="38340"/>
                  </a:lnTo>
                  <a:lnTo>
                    <a:pt x="35354" y="38157"/>
                  </a:lnTo>
                  <a:lnTo>
                    <a:pt x="35293" y="38036"/>
                  </a:lnTo>
                  <a:lnTo>
                    <a:pt x="35232" y="37853"/>
                  </a:lnTo>
                  <a:lnTo>
                    <a:pt x="35049" y="37731"/>
                  </a:lnTo>
                  <a:lnTo>
                    <a:pt x="34744" y="37548"/>
                  </a:lnTo>
                  <a:lnTo>
                    <a:pt x="34500" y="37365"/>
                  </a:lnTo>
                  <a:lnTo>
                    <a:pt x="34013" y="36877"/>
                  </a:lnTo>
                  <a:lnTo>
                    <a:pt x="33586" y="36390"/>
                  </a:lnTo>
                  <a:lnTo>
                    <a:pt x="33098" y="35902"/>
                  </a:lnTo>
                  <a:lnTo>
                    <a:pt x="32550" y="35415"/>
                  </a:lnTo>
                  <a:lnTo>
                    <a:pt x="32184" y="35293"/>
                  </a:lnTo>
                  <a:lnTo>
                    <a:pt x="31879" y="35110"/>
                  </a:lnTo>
                  <a:lnTo>
                    <a:pt x="31392" y="35110"/>
                  </a:lnTo>
                  <a:lnTo>
                    <a:pt x="31270" y="34988"/>
                  </a:lnTo>
                  <a:lnTo>
                    <a:pt x="31148" y="34805"/>
                  </a:lnTo>
                  <a:lnTo>
                    <a:pt x="31026" y="34439"/>
                  </a:lnTo>
                  <a:lnTo>
                    <a:pt x="30721" y="33647"/>
                  </a:lnTo>
                  <a:lnTo>
                    <a:pt x="30538" y="32794"/>
                  </a:lnTo>
                  <a:lnTo>
                    <a:pt x="30112" y="31026"/>
                  </a:lnTo>
                  <a:lnTo>
                    <a:pt x="29868" y="29990"/>
                  </a:lnTo>
                  <a:lnTo>
                    <a:pt x="29563" y="28954"/>
                  </a:lnTo>
                  <a:lnTo>
                    <a:pt x="29380" y="28405"/>
                  </a:lnTo>
                  <a:lnTo>
                    <a:pt x="29136" y="27917"/>
                  </a:lnTo>
                  <a:lnTo>
                    <a:pt x="28893" y="27430"/>
                  </a:lnTo>
                  <a:lnTo>
                    <a:pt x="28588" y="27003"/>
                  </a:lnTo>
                  <a:lnTo>
                    <a:pt x="28222" y="26515"/>
                  </a:lnTo>
                  <a:lnTo>
                    <a:pt x="28039" y="26272"/>
                  </a:lnTo>
                  <a:lnTo>
                    <a:pt x="27856" y="25967"/>
                  </a:lnTo>
                  <a:lnTo>
                    <a:pt x="27674" y="25479"/>
                  </a:lnTo>
                  <a:lnTo>
                    <a:pt x="27552" y="24931"/>
                  </a:lnTo>
                  <a:lnTo>
                    <a:pt x="27308" y="23468"/>
                  </a:lnTo>
                  <a:lnTo>
                    <a:pt x="27003" y="22066"/>
                  </a:lnTo>
                  <a:lnTo>
                    <a:pt x="26698" y="20664"/>
                  </a:lnTo>
                  <a:lnTo>
                    <a:pt x="26455" y="19262"/>
                  </a:lnTo>
                  <a:lnTo>
                    <a:pt x="26333" y="18470"/>
                  </a:lnTo>
                  <a:lnTo>
                    <a:pt x="26272" y="17616"/>
                  </a:lnTo>
                  <a:lnTo>
                    <a:pt x="26211" y="17129"/>
                  </a:lnTo>
                  <a:lnTo>
                    <a:pt x="26211" y="16580"/>
                  </a:lnTo>
                  <a:lnTo>
                    <a:pt x="26028" y="15849"/>
                  </a:lnTo>
                  <a:lnTo>
                    <a:pt x="25906" y="15483"/>
                  </a:lnTo>
                  <a:lnTo>
                    <a:pt x="25784" y="15178"/>
                  </a:lnTo>
                  <a:lnTo>
                    <a:pt x="25540" y="14812"/>
                  </a:lnTo>
                  <a:lnTo>
                    <a:pt x="25357" y="14508"/>
                  </a:lnTo>
                  <a:lnTo>
                    <a:pt x="24809" y="13959"/>
                  </a:lnTo>
                  <a:lnTo>
                    <a:pt x="24199" y="13471"/>
                  </a:lnTo>
                  <a:lnTo>
                    <a:pt x="23468" y="13106"/>
                  </a:lnTo>
                  <a:lnTo>
                    <a:pt x="22797" y="12801"/>
                  </a:lnTo>
                  <a:lnTo>
                    <a:pt x="22005" y="12557"/>
                  </a:lnTo>
                  <a:lnTo>
                    <a:pt x="21273" y="12374"/>
                  </a:lnTo>
                  <a:lnTo>
                    <a:pt x="20908" y="12313"/>
                  </a:lnTo>
                  <a:lnTo>
                    <a:pt x="20542" y="12191"/>
                  </a:lnTo>
                  <a:lnTo>
                    <a:pt x="20237" y="12009"/>
                  </a:lnTo>
                  <a:lnTo>
                    <a:pt x="19993" y="11765"/>
                  </a:lnTo>
                  <a:lnTo>
                    <a:pt x="19811" y="11521"/>
                  </a:lnTo>
                  <a:lnTo>
                    <a:pt x="19750" y="11155"/>
                  </a:lnTo>
                  <a:lnTo>
                    <a:pt x="19689" y="10850"/>
                  </a:lnTo>
                  <a:lnTo>
                    <a:pt x="19689" y="10485"/>
                  </a:lnTo>
                  <a:lnTo>
                    <a:pt x="19689" y="10119"/>
                  </a:lnTo>
                  <a:lnTo>
                    <a:pt x="19750" y="9997"/>
                  </a:lnTo>
                  <a:lnTo>
                    <a:pt x="19872" y="9875"/>
                  </a:lnTo>
                  <a:lnTo>
                    <a:pt x="20359" y="9327"/>
                  </a:lnTo>
                  <a:lnTo>
                    <a:pt x="20664" y="8717"/>
                  </a:lnTo>
                  <a:lnTo>
                    <a:pt x="21030" y="8047"/>
                  </a:lnTo>
                  <a:lnTo>
                    <a:pt x="21273" y="7315"/>
                  </a:lnTo>
                  <a:lnTo>
                    <a:pt x="21395" y="6523"/>
                  </a:lnTo>
                  <a:lnTo>
                    <a:pt x="21517" y="5730"/>
                  </a:lnTo>
                  <a:lnTo>
                    <a:pt x="21578" y="4938"/>
                  </a:lnTo>
                  <a:lnTo>
                    <a:pt x="21578" y="4085"/>
                  </a:lnTo>
                  <a:lnTo>
                    <a:pt x="21456" y="3292"/>
                  </a:lnTo>
                  <a:lnTo>
                    <a:pt x="21273" y="2500"/>
                  </a:lnTo>
                  <a:lnTo>
                    <a:pt x="21030" y="1951"/>
                  </a:lnTo>
                  <a:lnTo>
                    <a:pt x="20725" y="1403"/>
                  </a:lnTo>
                  <a:lnTo>
                    <a:pt x="20298" y="976"/>
                  </a:lnTo>
                  <a:lnTo>
                    <a:pt x="19811" y="610"/>
                  </a:lnTo>
                  <a:lnTo>
                    <a:pt x="19506" y="428"/>
                  </a:lnTo>
                  <a:lnTo>
                    <a:pt x="19140" y="245"/>
                  </a:lnTo>
                  <a:lnTo>
                    <a:pt x="18774" y="123"/>
                  </a:lnTo>
                  <a:lnTo>
                    <a:pt x="18348" y="62"/>
                  </a:lnTo>
                  <a:lnTo>
                    <a:pt x="17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6310600" y="1679550"/>
              <a:ext cx="883850" cy="1933775"/>
            </a:xfrm>
            <a:custGeom>
              <a:avLst/>
              <a:gdLst/>
              <a:ahLst/>
              <a:cxnLst/>
              <a:rect l="l" t="t" r="r" b="b"/>
              <a:pathLst>
                <a:path w="35354" h="77351" extrusionOk="0">
                  <a:moveTo>
                    <a:pt x="17433" y="367"/>
                  </a:moveTo>
                  <a:lnTo>
                    <a:pt x="18165" y="428"/>
                  </a:lnTo>
                  <a:lnTo>
                    <a:pt x="18896" y="549"/>
                  </a:lnTo>
                  <a:lnTo>
                    <a:pt x="19201" y="671"/>
                  </a:lnTo>
                  <a:lnTo>
                    <a:pt x="19567" y="854"/>
                  </a:lnTo>
                  <a:lnTo>
                    <a:pt x="19872" y="1037"/>
                  </a:lnTo>
                  <a:lnTo>
                    <a:pt x="20115" y="1281"/>
                  </a:lnTo>
                  <a:lnTo>
                    <a:pt x="20359" y="1525"/>
                  </a:lnTo>
                  <a:lnTo>
                    <a:pt x="20542" y="1768"/>
                  </a:lnTo>
                  <a:lnTo>
                    <a:pt x="20847" y="2378"/>
                  </a:lnTo>
                  <a:lnTo>
                    <a:pt x="21091" y="3048"/>
                  </a:lnTo>
                  <a:lnTo>
                    <a:pt x="21213" y="3719"/>
                  </a:lnTo>
                  <a:lnTo>
                    <a:pt x="21273" y="4389"/>
                  </a:lnTo>
                  <a:lnTo>
                    <a:pt x="21273" y="5121"/>
                  </a:lnTo>
                  <a:lnTo>
                    <a:pt x="21273" y="5852"/>
                  </a:lnTo>
                  <a:lnTo>
                    <a:pt x="21152" y="6584"/>
                  </a:lnTo>
                  <a:lnTo>
                    <a:pt x="21030" y="7315"/>
                  </a:lnTo>
                  <a:lnTo>
                    <a:pt x="20786" y="7986"/>
                  </a:lnTo>
                  <a:lnTo>
                    <a:pt x="20481" y="8656"/>
                  </a:lnTo>
                  <a:lnTo>
                    <a:pt x="20115" y="9266"/>
                  </a:lnTo>
                  <a:lnTo>
                    <a:pt x="19628" y="9814"/>
                  </a:lnTo>
                  <a:lnTo>
                    <a:pt x="19018" y="10302"/>
                  </a:lnTo>
                  <a:lnTo>
                    <a:pt x="18470" y="10607"/>
                  </a:lnTo>
                  <a:lnTo>
                    <a:pt x="18104" y="10729"/>
                  </a:lnTo>
                  <a:lnTo>
                    <a:pt x="17799" y="10790"/>
                  </a:lnTo>
                  <a:lnTo>
                    <a:pt x="17251" y="10668"/>
                  </a:lnTo>
                  <a:lnTo>
                    <a:pt x="16946" y="10607"/>
                  </a:lnTo>
                  <a:lnTo>
                    <a:pt x="16702" y="10485"/>
                  </a:lnTo>
                  <a:lnTo>
                    <a:pt x="16336" y="10302"/>
                  </a:lnTo>
                  <a:lnTo>
                    <a:pt x="16031" y="10058"/>
                  </a:lnTo>
                  <a:lnTo>
                    <a:pt x="15483" y="9570"/>
                  </a:lnTo>
                  <a:lnTo>
                    <a:pt x="15056" y="8961"/>
                  </a:lnTo>
                  <a:lnTo>
                    <a:pt x="14751" y="8351"/>
                  </a:lnTo>
                  <a:lnTo>
                    <a:pt x="14508" y="7742"/>
                  </a:lnTo>
                  <a:lnTo>
                    <a:pt x="14325" y="7071"/>
                  </a:lnTo>
                  <a:lnTo>
                    <a:pt x="14142" y="6340"/>
                  </a:lnTo>
                  <a:lnTo>
                    <a:pt x="14081" y="5548"/>
                  </a:lnTo>
                  <a:lnTo>
                    <a:pt x="14081" y="4816"/>
                  </a:lnTo>
                  <a:lnTo>
                    <a:pt x="14081" y="4085"/>
                  </a:lnTo>
                  <a:lnTo>
                    <a:pt x="14203" y="3414"/>
                  </a:lnTo>
                  <a:lnTo>
                    <a:pt x="14386" y="2744"/>
                  </a:lnTo>
                  <a:lnTo>
                    <a:pt x="14630" y="2134"/>
                  </a:lnTo>
                  <a:lnTo>
                    <a:pt x="14812" y="1829"/>
                  </a:lnTo>
                  <a:lnTo>
                    <a:pt x="14995" y="1525"/>
                  </a:lnTo>
                  <a:lnTo>
                    <a:pt x="15239" y="1281"/>
                  </a:lnTo>
                  <a:lnTo>
                    <a:pt x="15483" y="1037"/>
                  </a:lnTo>
                  <a:lnTo>
                    <a:pt x="15788" y="854"/>
                  </a:lnTo>
                  <a:lnTo>
                    <a:pt x="16092" y="671"/>
                  </a:lnTo>
                  <a:lnTo>
                    <a:pt x="16763" y="488"/>
                  </a:lnTo>
                  <a:lnTo>
                    <a:pt x="17433" y="367"/>
                  </a:lnTo>
                  <a:close/>
                  <a:moveTo>
                    <a:pt x="17494" y="29197"/>
                  </a:moveTo>
                  <a:lnTo>
                    <a:pt x="17372" y="29319"/>
                  </a:lnTo>
                  <a:lnTo>
                    <a:pt x="17311" y="29502"/>
                  </a:lnTo>
                  <a:lnTo>
                    <a:pt x="17311" y="29685"/>
                  </a:lnTo>
                  <a:lnTo>
                    <a:pt x="17311" y="29807"/>
                  </a:lnTo>
                  <a:lnTo>
                    <a:pt x="17433" y="29929"/>
                  </a:lnTo>
                  <a:lnTo>
                    <a:pt x="17738" y="29929"/>
                  </a:lnTo>
                  <a:lnTo>
                    <a:pt x="17799" y="29807"/>
                  </a:lnTo>
                  <a:lnTo>
                    <a:pt x="17799" y="29746"/>
                  </a:lnTo>
                  <a:lnTo>
                    <a:pt x="17799" y="29563"/>
                  </a:lnTo>
                  <a:lnTo>
                    <a:pt x="17677" y="29746"/>
                  </a:lnTo>
                  <a:lnTo>
                    <a:pt x="17555" y="29746"/>
                  </a:lnTo>
                  <a:lnTo>
                    <a:pt x="17494" y="29563"/>
                  </a:lnTo>
                  <a:lnTo>
                    <a:pt x="17494" y="29380"/>
                  </a:lnTo>
                  <a:lnTo>
                    <a:pt x="17555" y="29319"/>
                  </a:lnTo>
                  <a:lnTo>
                    <a:pt x="17616" y="29258"/>
                  </a:lnTo>
                  <a:lnTo>
                    <a:pt x="17555" y="29197"/>
                  </a:lnTo>
                  <a:close/>
                  <a:moveTo>
                    <a:pt x="30599" y="35963"/>
                  </a:moveTo>
                  <a:lnTo>
                    <a:pt x="30599" y="35963"/>
                  </a:lnTo>
                  <a:lnTo>
                    <a:pt x="30599" y="35963"/>
                  </a:lnTo>
                  <a:close/>
                  <a:moveTo>
                    <a:pt x="4755" y="35963"/>
                  </a:moveTo>
                  <a:lnTo>
                    <a:pt x="4511" y="36268"/>
                  </a:lnTo>
                  <a:lnTo>
                    <a:pt x="4206" y="36695"/>
                  </a:lnTo>
                  <a:lnTo>
                    <a:pt x="3841" y="37121"/>
                  </a:lnTo>
                  <a:lnTo>
                    <a:pt x="3414" y="37426"/>
                  </a:lnTo>
                  <a:lnTo>
                    <a:pt x="3170" y="37548"/>
                  </a:lnTo>
                  <a:lnTo>
                    <a:pt x="2926" y="37670"/>
                  </a:lnTo>
                  <a:lnTo>
                    <a:pt x="3292" y="37670"/>
                  </a:lnTo>
                  <a:lnTo>
                    <a:pt x="3597" y="37609"/>
                  </a:lnTo>
                  <a:lnTo>
                    <a:pt x="3902" y="37426"/>
                  </a:lnTo>
                  <a:lnTo>
                    <a:pt x="4146" y="37182"/>
                  </a:lnTo>
                  <a:lnTo>
                    <a:pt x="4328" y="36877"/>
                  </a:lnTo>
                  <a:lnTo>
                    <a:pt x="4511" y="36573"/>
                  </a:lnTo>
                  <a:lnTo>
                    <a:pt x="4633" y="36268"/>
                  </a:lnTo>
                  <a:lnTo>
                    <a:pt x="4755" y="35963"/>
                  </a:lnTo>
                  <a:close/>
                  <a:moveTo>
                    <a:pt x="30599" y="35963"/>
                  </a:moveTo>
                  <a:lnTo>
                    <a:pt x="30721" y="36268"/>
                  </a:lnTo>
                  <a:lnTo>
                    <a:pt x="30843" y="36573"/>
                  </a:lnTo>
                  <a:lnTo>
                    <a:pt x="31026" y="36877"/>
                  </a:lnTo>
                  <a:lnTo>
                    <a:pt x="31209" y="37182"/>
                  </a:lnTo>
                  <a:lnTo>
                    <a:pt x="31453" y="37365"/>
                  </a:lnTo>
                  <a:lnTo>
                    <a:pt x="31757" y="37548"/>
                  </a:lnTo>
                  <a:lnTo>
                    <a:pt x="32123" y="37670"/>
                  </a:lnTo>
                  <a:lnTo>
                    <a:pt x="32428" y="37670"/>
                  </a:lnTo>
                  <a:lnTo>
                    <a:pt x="32123" y="37548"/>
                  </a:lnTo>
                  <a:lnTo>
                    <a:pt x="31879" y="37426"/>
                  </a:lnTo>
                  <a:lnTo>
                    <a:pt x="31514" y="37121"/>
                  </a:lnTo>
                  <a:lnTo>
                    <a:pt x="31209" y="36755"/>
                  </a:lnTo>
                  <a:lnTo>
                    <a:pt x="30599" y="35963"/>
                  </a:lnTo>
                  <a:close/>
                  <a:moveTo>
                    <a:pt x="17860" y="37487"/>
                  </a:moveTo>
                  <a:lnTo>
                    <a:pt x="17799" y="39681"/>
                  </a:lnTo>
                  <a:lnTo>
                    <a:pt x="17738" y="41815"/>
                  </a:lnTo>
                  <a:lnTo>
                    <a:pt x="17738" y="41876"/>
                  </a:lnTo>
                  <a:lnTo>
                    <a:pt x="17677" y="42302"/>
                  </a:lnTo>
                  <a:lnTo>
                    <a:pt x="17616" y="39925"/>
                  </a:lnTo>
                  <a:lnTo>
                    <a:pt x="17555" y="37487"/>
                  </a:lnTo>
                  <a:close/>
                  <a:moveTo>
                    <a:pt x="18774" y="54980"/>
                  </a:moveTo>
                  <a:lnTo>
                    <a:pt x="18774" y="54980"/>
                  </a:lnTo>
                  <a:lnTo>
                    <a:pt x="18774" y="54980"/>
                  </a:lnTo>
                  <a:close/>
                  <a:moveTo>
                    <a:pt x="13959" y="53457"/>
                  </a:moveTo>
                  <a:lnTo>
                    <a:pt x="13898" y="53761"/>
                  </a:lnTo>
                  <a:lnTo>
                    <a:pt x="13837" y="54066"/>
                  </a:lnTo>
                  <a:lnTo>
                    <a:pt x="13837" y="54432"/>
                  </a:lnTo>
                  <a:lnTo>
                    <a:pt x="13898" y="54737"/>
                  </a:lnTo>
                  <a:lnTo>
                    <a:pt x="14020" y="55041"/>
                  </a:lnTo>
                  <a:lnTo>
                    <a:pt x="14142" y="55346"/>
                  </a:lnTo>
                  <a:lnTo>
                    <a:pt x="14386" y="55590"/>
                  </a:lnTo>
                  <a:lnTo>
                    <a:pt x="14690" y="55712"/>
                  </a:lnTo>
                  <a:lnTo>
                    <a:pt x="14934" y="55834"/>
                  </a:lnTo>
                  <a:lnTo>
                    <a:pt x="15483" y="55834"/>
                  </a:lnTo>
                  <a:lnTo>
                    <a:pt x="15788" y="55773"/>
                  </a:lnTo>
                  <a:lnTo>
                    <a:pt x="16092" y="55651"/>
                  </a:lnTo>
                  <a:lnTo>
                    <a:pt x="16336" y="55468"/>
                  </a:lnTo>
                  <a:lnTo>
                    <a:pt x="16458" y="55285"/>
                  </a:lnTo>
                  <a:lnTo>
                    <a:pt x="16580" y="54980"/>
                  </a:lnTo>
                  <a:lnTo>
                    <a:pt x="16458" y="55163"/>
                  </a:lnTo>
                  <a:lnTo>
                    <a:pt x="16336" y="55285"/>
                  </a:lnTo>
                  <a:lnTo>
                    <a:pt x="16092" y="55468"/>
                  </a:lnTo>
                  <a:lnTo>
                    <a:pt x="15849" y="55590"/>
                  </a:lnTo>
                  <a:lnTo>
                    <a:pt x="14934" y="55590"/>
                  </a:lnTo>
                  <a:lnTo>
                    <a:pt x="14690" y="55468"/>
                  </a:lnTo>
                  <a:lnTo>
                    <a:pt x="14508" y="55346"/>
                  </a:lnTo>
                  <a:lnTo>
                    <a:pt x="14325" y="55163"/>
                  </a:lnTo>
                  <a:lnTo>
                    <a:pt x="14142" y="54798"/>
                  </a:lnTo>
                  <a:lnTo>
                    <a:pt x="14020" y="54371"/>
                  </a:lnTo>
                  <a:lnTo>
                    <a:pt x="13959" y="53883"/>
                  </a:lnTo>
                  <a:lnTo>
                    <a:pt x="13959" y="53457"/>
                  </a:lnTo>
                  <a:close/>
                  <a:moveTo>
                    <a:pt x="21395" y="53457"/>
                  </a:moveTo>
                  <a:lnTo>
                    <a:pt x="21395" y="54005"/>
                  </a:lnTo>
                  <a:lnTo>
                    <a:pt x="21334" y="54554"/>
                  </a:lnTo>
                  <a:lnTo>
                    <a:pt x="21213" y="54798"/>
                  </a:lnTo>
                  <a:lnTo>
                    <a:pt x="21091" y="55041"/>
                  </a:lnTo>
                  <a:lnTo>
                    <a:pt x="20908" y="55285"/>
                  </a:lnTo>
                  <a:lnTo>
                    <a:pt x="20725" y="55468"/>
                  </a:lnTo>
                  <a:lnTo>
                    <a:pt x="20481" y="55529"/>
                  </a:lnTo>
                  <a:lnTo>
                    <a:pt x="20237" y="55590"/>
                  </a:lnTo>
                  <a:lnTo>
                    <a:pt x="19933" y="55651"/>
                  </a:lnTo>
                  <a:lnTo>
                    <a:pt x="19628" y="55590"/>
                  </a:lnTo>
                  <a:lnTo>
                    <a:pt x="19384" y="55529"/>
                  </a:lnTo>
                  <a:lnTo>
                    <a:pt x="19140" y="55407"/>
                  </a:lnTo>
                  <a:lnTo>
                    <a:pt x="18957" y="55224"/>
                  </a:lnTo>
                  <a:lnTo>
                    <a:pt x="18774" y="54980"/>
                  </a:lnTo>
                  <a:lnTo>
                    <a:pt x="18896" y="55285"/>
                  </a:lnTo>
                  <a:lnTo>
                    <a:pt x="19079" y="55468"/>
                  </a:lnTo>
                  <a:lnTo>
                    <a:pt x="19262" y="55651"/>
                  </a:lnTo>
                  <a:lnTo>
                    <a:pt x="19567" y="55773"/>
                  </a:lnTo>
                  <a:lnTo>
                    <a:pt x="19872" y="55834"/>
                  </a:lnTo>
                  <a:lnTo>
                    <a:pt x="20420" y="55834"/>
                  </a:lnTo>
                  <a:lnTo>
                    <a:pt x="20725" y="55712"/>
                  </a:lnTo>
                  <a:lnTo>
                    <a:pt x="20969" y="55590"/>
                  </a:lnTo>
                  <a:lnTo>
                    <a:pt x="21213" y="55346"/>
                  </a:lnTo>
                  <a:lnTo>
                    <a:pt x="21334" y="55041"/>
                  </a:lnTo>
                  <a:lnTo>
                    <a:pt x="21456" y="54737"/>
                  </a:lnTo>
                  <a:lnTo>
                    <a:pt x="21517" y="54432"/>
                  </a:lnTo>
                  <a:lnTo>
                    <a:pt x="21517" y="54066"/>
                  </a:lnTo>
                  <a:lnTo>
                    <a:pt x="21456" y="53761"/>
                  </a:lnTo>
                  <a:lnTo>
                    <a:pt x="21395" y="53457"/>
                  </a:lnTo>
                  <a:close/>
                  <a:moveTo>
                    <a:pt x="17677" y="44436"/>
                  </a:moveTo>
                  <a:lnTo>
                    <a:pt x="17738" y="45837"/>
                  </a:lnTo>
                  <a:lnTo>
                    <a:pt x="17799" y="47178"/>
                  </a:lnTo>
                  <a:lnTo>
                    <a:pt x="17799" y="48641"/>
                  </a:lnTo>
                  <a:lnTo>
                    <a:pt x="17738" y="50043"/>
                  </a:lnTo>
                  <a:lnTo>
                    <a:pt x="17738" y="51628"/>
                  </a:lnTo>
                  <a:lnTo>
                    <a:pt x="17799" y="53213"/>
                  </a:lnTo>
                  <a:lnTo>
                    <a:pt x="17982" y="54737"/>
                  </a:lnTo>
                  <a:lnTo>
                    <a:pt x="18043" y="55102"/>
                  </a:lnTo>
                  <a:lnTo>
                    <a:pt x="17982" y="55529"/>
                  </a:lnTo>
                  <a:lnTo>
                    <a:pt x="17921" y="56321"/>
                  </a:lnTo>
                  <a:lnTo>
                    <a:pt x="17799" y="57967"/>
                  </a:lnTo>
                  <a:lnTo>
                    <a:pt x="17738" y="59552"/>
                  </a:lnTo>
                  <a:lnTo>
                    <a:pt x="17677" y="61198"/>
                  </a:lnTo>
                  <a:lnTo>
                    <a:pt x="17738" y="62782"/>
                  </a:lnTo>
                  <a:lnTo>
                    <a:pt x="17860" y="64306"/>
                  </a:lnTo>
                  <a:lnTo>
                    <a:pt x="17982" y="65891"/>
                  </a:lnTo>
                  <a:lnTo>
                    <a:pt x="18104" y="67476"/>
                  </a:lnTo>
                  <a:lnTo>
                    <a:pt x="18165" y="69061"/>
                  </a:lnTo>
                  <a:lnTo>
                    <a:pt x="18104" y="70828"/>
                  </a:lnTo>
                  <a:lnTo>
                    <a:pt x="18104" y="71438"/>
                  </a:lnTo>
                  <a:lnTo>
                    <a:pt x="18104" y="71743"/>
                  </a:lnTo>
                  <a:lnTo>
                    <a:pt x="18043" y="71986"/>
                  </a:lnTo>
                  <a:lnTo>
                    <a:pt x="17677" y="72535"/>
                  </a:lnTo>
                  <a:lnTo>
                    <a:pt x="17616" y="72474"/>
                  </a:lnTo>
                  <a:lnTo>
                    <a:pt x="17555" y="72352"/>
                  </a:lnTo>
                  <a:lnTo>
                    <a:pt x="17433" y="72108"/>
                  </a:lnTo>
                  <a:lnTo>
                    <a:pt x="17311" y="71864"/>
                  </a:lnTo>
                  <a:lnTo>
                    <a:pt x="17251" y="71743"/>
                  </a:lnTo>
                  <a:lnTo>
                    <a:pt x="17251" y="71499"/>
                  </a:lnTo>
                  <a:lnTo>
                    <a:pt x="17251" y="71133"/>
                  </a:lnTo>
                  <a:lnTo>
                    <a:pt x="17251" y="69792"/>
                  </a:lnTo>
                  <a:lnTo>
                    <a:pt x="17251" y="68329"/>
                  </a:lnTo>
                  <a:lnTo>
                    <a:pt x="17311" y="66805"/>
                  </a:lnTo>
                  <a:lnTo>
                    <a:pt x="17433" y="65221"/>
                  </a:lnTo>
                  <a:lnTo>
                    <a:pt x="17616" y="63636"/>
                  </a:lnTo>
                  <a:lnTo>
                    <a:pt x="17677" y="62051"/>
                  </a:lnTo>
                  <a:lnTo>
                    <a:pt x="17677" y="60405"/>
                  </a:lnTo>
                  <a:lnTo>
                    <a:pt x="17616" y="58820"/>
                  </a:lnTo>
                  <a:lnTo>
                    <a:pt x="17494" y="57175"/>
                  </a:lnTo>
                  <a:lnTo>
                    <a:pt x="17372" y="55529"/>
                  </a:lnTo>
                  <a:lnTo>
                    <a:pt x="17311" y="55163"/>
                  </a:lnTo>
                  <a:lnTo>
                    <a:pt x="17372" y="54798"/>
                  </a:lnTo>
                  <a:lnTo>
                    <a:pt x="17433" y="54066"/>
                  </a:lnTo>
                  <a:lnTo>
                    <a:pt x="17616" y="52481"/>
                  </a:lnTo>
                  <a:lnTo>
                    <a:pt x="17677" y="50897"/>
                  </a:lnTo>
                  <a:lnTo>
                    <a:pt x="17616" y="49129"/>
                  </a:lnTo>
                  <a:lnTo>
                    <a:pt x="17555" y="48215"/>
                  </a:lnTo>
                  <a:lnTo>
                    <a:pt x="17555" y="47300"/>
                  </a:lnTo>
                  <a:lnTo>
                    <a:pt x="17616" y="45898"/>
                  </a:lnTo>
                  <a:lnTo>
                    <a:pt x="17677" y="44436"/>
                  </a:lnTo>
                  <a:close/>
                  <a:moveTo>
                    <a:pt x="15788" y="10180"/>
                  </a:moveTo>
                  <a:lnTo>
                    <a:pt x="16214" y="10485"/>
                  </a:lnTo>
                  <a:lnTo>
                    <a:pt x="16702" y="10729"/>
                  </a:lnTo>
                  <a:lnTo>
                    <a:pt x="17190" y="10911"/>
                  </a:lnTo>
                  <a:lnTo>
                    <a:pt x="17677" y="10972"/>
                  </a:lnTo>
                  <a:lnTo>
                    <a:pt x="18165" y="10911"/>
                  </a:lnTo>
                  <a:lnTo>
                    <a:pt x="18652" y="10790"/>
                  </a:lnTo>
                  <a:lnTo>
                    <a:pt x="19079" y="10546"/>
                  </a:lnTo>
                  <a:lnTo>
                    <a:pt x="19506" y="10241"/>
                  </a:lnTo>
                  <a:lnTo>
                    <a:pt x="19506" y="11033"/>
                  </a:lnTo>
                  <a:lnTo>
                    <a:pt x="19567" y="11399"/>
                  </a:lnTo>
                  <a:lnTo>
                    <a:pt x="19750" y="11765"/>
                  </a:lnTo>
                  <a:lnTo>
                    <a:pt x="19993" y="12070"/>
                  </a:lnTo>
                  <a:lnTo>
                    <a:pt x="20298" y="12313"/>
                  </a:lnTo>
                  <a:lnTo>
                    <a:pt x="20664" y="12496"/>
                  </a:lnTo>
                  <a:lnTo>
                    <a:pt x="21030" y="12557"/>
                  </a:lnTo>
                  <a:lnTo>
                    <a:pt x="21883" y="12801"/>
                  </a:lnTo>
                  <a:lnTo>
                    <a:pt x="22736" y="13106"/>
                  </a:lnTo>
                  <a:lnTo>
                    <a:pt x="23468" y="13410"/>
                  </a:lnTo>
                  <a:lnTo>
                    <a:pt x="24138" y="13837"/>
                  </a:lnTo>
                  <a:lnTo>
                    <a:pt x="24748" y="14325"/>
                  </a:lnTo>
                  <a:lnTo>
                    <a:pt x="24992" y="14630"/>
                  </a:lnTo>
                  <a:lnTo>
                    <a:pt x="25235" y="14934"/>
                  </a:lnTo>
                  <a:lnTo>
                    <a:pt x="25479" y="15300"/>
                  </a:lnTo>
                  <a:lnTo>
                    <a:pt x="25601" y="15605"/>
                  </a:lnTo>
                  <a:lnTo>
                    <a:pt x="25723" y="15971"/>
                  </a:lnTo>
                  <a:lnTo>
                    <a:pt x="25845" y="16336"/>
                  </a:lnTo>
                  <a:lnTo>
                    <a:pt x="25906" y="16946"/>
                  </a:lnTo>
                  <a:lnTo>
                    <a:pt x="25906" y="17555"/>
                  </a:lnTo>
                  <a:lnTo>
                    <a:pt x="26028" y="18957"/>
                  </a:lnTo>
                  <a:lnTo>
                    <a:pt x="26272" y="20298"/>
                  </a:lnTo>
                  <a:lnTo>
                    <a:pt x="26820" y="22980"/>
                  </a:lnTo>
                  <a:lnTo>
                    <a:pt x="27186" y="24870"/>
                  </a:lnTo>
                  <a:lnTo>
                    <a:pt x="27308" y="25418"/>
                  </a:lnTo>
                  <a:lnTo>
                    <a:pt x="27491" y="25967"/>
                  </a:lnTo>
                  <a:lnTo>
                    <a:pt x="27735" y="26454"/>
                  </a:lnTo>
                  <a:lnTo>
                    <a:pt x="28039" y="26881"/>
                  </a:lnTo>
                  <a:lnTo>
                    <a:pt x="28405" y="27308"/>
                  </a:lnTo>
                  <a:lnTo>
                    <a:pt x="28649" y="27795"/>
                  </a:lnTo>
                  <a:lnTo>
                    <a:pt x="29076" y="28710"/>
                  </a:lnTo>
                  <a:lnTo>
                    <a:pt x="29441" y="29624"/>
                  </a:lnTo>
                  <a:lnTo>
                    <a:pt x="29685" y="30599"/>
                  </a:lnTo>
                  <a:lnTo>
                    <a:pt x="29929" y="31574"/>
                  </a:lnTo>
                  <a:lnTo>
                    <a:pt x="30477" y="33586"/>
                  </a:lnTo>
                  <a:lnTo>
                    <a:pt x="30782" y="34439"/>
                  </a:lnTo>
                  <a:lnTo>
                    <a:pt x="30965" y="34805"/>
                  </a:lnTo>
                  <a:lnTo>
                    <a:pt x="31148" y="35171"/>
                  </a:lnTo>
                  <a:lnTo>
                    <a:pt x="30843" y="35293"/>
                  </a:lnTo>
                  <a:lnTo>
                    <a:pt x="30721" y="35415"/>
                  </a:lnTo>
                  <a:lnTo>
                    <a:pt x="30660" y="35475"/>
                  </a:lnTo>
                  <a:lnTo>
                    <a:pt x="30660" y="35536"/>
                  </a:lnTo>
                  <a:lnTo>
                    <a:pt x="30721" y="35658"/>
                  </a:lnTo>
                  <a:lnTo>
                    <a:pt x="30782" y="35658"/>
                  </a:lnTo>
                  <a:lnTo>
                    <a:pt x="30965" y="35536"/>
                  </a:lnTo>
                  <a:lnTo>
                    <a:pt x="31209" y="35354"/>
                  </a:lnTo>
                  <a:lnTo>
                    <a:pt x="31514" y="35354"/>
                  </a:lnTo>
                  <a:lnTo>
                    <a:pt x="31818" y="35415"/>
                  </a:lnTo>
                  <a:lnTo>
                    <a:pt x="32123" y="35475"/>
                  </a:lnTo>
                  <a:lnTo>
                    <a:pt x="32550" y="35780"/>
                  </a:lnTo>
                  <a:lnTo>
                    <a:pt x="32977" y="36146"/>
                  </a:lnTo>
                  <a:lnTo>
                    <a:pt x="33708" y="36877"/>
                  </a:lnTo>
                  <a:lnTo>
                    <a:pt x="34013" y="37243"/>
                  </a:lnTo>
                  <a:lnTo>
                    <a:pt x="34378" y="37548"/>
                  </a:lnTo>
                  <a:lnTo>
                    <a:pt x="34805" y="37914"/>
                  </a:lnTo>
                  <a:lnTo>
                    <a:pt x="34988" y="37975"/>
                  </a:lnTo>
                  <a:lnTo>
                    <a:pt x="35110" y="38096"/>
                  </a:lnTo>
                  <a:lnTo>
                    <a:pt x="35110" y="38157"/>
                  </a:lnTo>
                  <a:lnTo>
                    <a:pt x="34988" y="38279"/>
                  </a:lnTo>
                  <a:lnTo>
                    <a:pt x="34805" y="38279"/>
                  </a:lnTo>
                  <a:lnTo>
                    <a:pt x="34500" y="38218"/>
                  </a:lnTo>
                  <a:lnTo>
                    <a:pt x="34257" y="38157"/>
                  </a:lnTo>
                  <a:lnTo>
                    <a:pt x="34013" y="38036"/>
                  </a:lnTo>
                  <a:lnTo>
                    <a:pt x="33708" y="37670"/>
                  </a:lnTo>
                  <a:lnTo>
                    <a:pt x="33525" y="37548"/>
                  </a:lnTo>
                  <a:lnTo>
                    <a:pt x="33342" y="37548"/>
                  </a:lnTo>
                  <a:lnTo>
                    <a:pt x="33220" y="37609"/>
                  </a:lnTo>
                  <a:lnTo>
                    <a:pt x="33159" y="37670"/>
                  </a:lnTo>
                  <a:lnTo>
                    <a:pt x="33159" y="37731"/>
                  </a:lnTo>
                  <a:lnTo>
                    <a:pt x="33220" y="38036"/>
                  </a:lnTo>
                  <a:lnTo>
                    <a:pt x="33281" y="38218"/>
                  </a:lnTo>
                  <a:lnTo>
                    <a:pt x="33647" y="38950"/>
                  </a:lnTo>
                  <a:lnTo>
                    <a:pt x="34074" y="39681"/>
                  </a:lnTo>
                  <a:lnTo>
                    <a:pt x="34439" y="40291"/>
                  </a:lnTo>
                  <a:lnTo>
                    <a:pt x="34683" y="40596"/>
                  </a:lnTo>
                  <a:lnTo>
                    <a:pt x="34805" y="40778"/>
                  </a:lnTo>
                  <a:lnTo>
                    <a:pt x="34805" y="40961"/>
                  </a:lnTo>
                  <a:lnTo>
                    <a:pt x="34805" y="41022"/>
                  </a:lnTo>
                  <a:lnTo>
                    <a:pt x="34744" y="41022"/>
                  </a:lnTo>
                  <a:lnTo>
                    <a:pt x="34683" y="40961"/>
                  </a:lnTo>
                  <a:lnTo>
                    <a:pt x="34500" y="40778"/>
                  </a:lnTo>
                  <a:lnTo>
                    <a:pt x="33830" y="39864"/>
                  </a:lnTo>
                  <a:lnTo>
                    <a:pt x="33464" y="39316"/>
                  </a:lnTo>
                  <a:lnTo>
                    <a:pt x="33342" y="39194"/>
                  </a:lnTo>
                  <a:lnTo>
                    <a:pt x="33220" y="39072"/>
                  </a:lnTo>
                  <a:lnTo>
                    <a:pt x="33098" y="39072"/>
                  </a:lnTo>
                  <a:lnTo>
                    <a:pt x="32977" y="39133"/>
                  </a:lnTo>
                  <a:lnTo>
                    <a:pt x="32977" y="39255"/>
                  </a:lnTo>
                  <a:lnTo>
                    <a:pt x="32977" y="39376"/>
                  </a:lnTo>
                  <a:lnTo>
                    <a:pt x="33038" y="39620"/>
                  </a:lnTo>
                  <a:lnTo>
                    <a:pt x="33281" y="40047"/>
                  </a:lnTo>
                  <a:lnTo>
                    <a:pt x="33708" y="40839"/>
                  </a:lnTo>
                  <a:lnTo>
                    <a:pt x="33891" y="41266"/>
                  </a:lnTo>
                  <a:lnTo>
                    <a:pt x="34013" y="41693"/>
                  </a:lnTo>
                  <a:lnTo>
                    <a:pt x="34074" y="41936"/>
                  </a:lnTo>
                  <a:lnTo>
                    <a:pt x="34013" y="41997"/>
                  </a:lnTo>
                  <a:lnTo>
                    <a:pt x="33891" y="41936"/>
                  </a:lnTo>
                  <a:lnTo>
                    <a:pt x="33769" y="41815"/>
                  </a:lnTo>
                  <a:lnTo>
                    <a:pt x="33647" y="41632"/>
                  </a:lnTo>
                  <a:lnTo>
                    <a:pt x="33525" y="41266"/>
                  </a:lnTo>
                  <a:lnTo>
                    <a:pt x="33098" y="40413"/>
                  </a:lnTo>
                  <a:lnTo>
                    <a:pt x="32916" y="39986"/>
                  </a:lnTo>
                  <a:lnTo>
                    <a:pt x="32672" y="39559"/>
                  </a:lnTo>
                  <a:lnTo>
                    <a:pt x="32489" y="39376"/>
                  </a:lnTo>
                  <a:lnTo>
                    <a:pt x="32367" y="39316"/>
                  </a:lnTo>
                  <a:lnTo>
                    <a:pt x="32245" y="39376"/>
                  </a:lnTo>
                  <a:lnTo>
                    <a:pt x="32184" y="39498"/>
                  </a:lnTo>
                  <a:lnTo>
                    <a:pt x="32184" y="39681"/>
                  </a:lnTo>
                  <a:lnTo>
                    <a:pt x="32245" y="40108"/>
                  </a:lnTo>
                  <a:lnTo>
                    <a:pt x="32428" y="40535"/>
                  </a:lnTo>
                  <a:lnTo>
                    <a:pt x="32794" y="41388"/>
                  </a:lnTo>
                  <a:lnTo>
                    <a:pt x="32916" y="41693"/>
                  </a:lnTo>
                  <a:lnTo>
                    <a:pt x="32977" y="41876"/>
                  </a:lnTo>
                  <a:lnTo>
                    <a:pt x="32977" y="42058"/>
                  </a:lnTo>
                  <a:lnTo>
                    <a:pt x="32916" y="42119"/>
                  </a:lnTo>
                  <a:lnTo>
                    <a:pt x="32855" y="42119"/>
                  </a:lnTo>
                  <a:lnTo>
                    <a:pt x="32733" y="42058"/>
                  </a:lnTo>
                  <a:lnTo>
                    <a:pt x="32611" y="41876"/>
                  </a:lnTo>
                  <a:lnTo>
                    <a:pt x="32489" y="41632"/>
                  </a:lnTo>
                  <a:lnTo>
                    <a:pt x="32367" y="41205"/>
                  </a:lnTo>
                  <a:lnTo>
                    <a:pt x="31940" y="40291"/>
                  </a:lnTo>
                  <a:lnTo>
                    <a:pt x="31757" y="39864"/>
                  </a:lnTo>
                  <a:lnTo>
                    <a:pt x="31697" y="39681"/>
                  </a:lnTo>
                  <a:lnTo>
                    <a:pt x="31514" y="39620"/>
                  </a:lnTo>
                  <a:lnTo>
                    <a:pt x="31392" y="39620"/>
                  </a:lnTo>
                  <a:lnTo>
                    <a:pt x="31331" y="39681"/>
                  </a:lnTo>
                  <a:lnTo>
                    <a:pt x="31331" y="39803"/>
                  </a:lnTo>
                  <a:lnTo>
                    <a:pt x="31331" y="39925"/>
                  </a:lnTo>
                  <a:lnTo>
                    <a:pt x="31453" y="40474"/>
                  </a:lnTo>
                  <a:lnTo>
                    <a:pt x="31514" y="40839"/>
                  </a:lnTo>
                  <a:lnTo>
                    <a:pt x="31575" y="41266"/>
                  </a:lnTo>
                  <a:lnTo>
                    <a:pt x="31575" y="41510"/>
                  </a:lnTo>
                  <a:lnTo>
                    <a:pt x="31514" y="41510"/>
                  </a:lnTo>
                  <a:lnTo>
                    <a:pt x="31453" y="41449"/>
                  </a:lnTo>
                  <a:lnTo>
                    <a:pt x="31209" y="40961"/>
                  </a:lnTo>
                  <a:lnTo>
                    <a:pt x="31087" y="40413"/>
                  </a:lnTo>
                  <a:lnTo>
                    <a:pt x="30965" y="39925"/>
                  </a:lnTo>
                  <a:lnTo>
                    <a:pt x="30782" y="39437"/>
                  </a:lnTo>
                  <a:lnTo>
                    <a:pt x="30417" y="38706"/>
                  </a:lnTo>
                  <a:lnTo>
                    <a:pt x="30051" y="38036"/>
                  </a:lnTo>
                  <a:lnTo>
                    <a:pt x="29807" y="37304"/>
                  </a:lnTo>
                  <a:lnTo>
                    <a:pt x="29746" y="36877"/>
                  </a:lnTo>
                  <a:lnTo>
                    <a:pt x="29746" y="36512"/>
                  </a:lnTo>
                  <a:lnTo>
                    <a:pt x="29868" y="36390"/>
                  </a:lnTo>
                  <a:lnTo>
                    <a:pt x="29990" y="36268"/>
                  </a:lnTo>
                  <a:lnTo>
                    <a:pt x="29990" y="36146"/>
                  </a:lnTo>
                  <a:lnTo>
                    <a:pt x="29990" y="36024"/>
                  </a:lnTo>
                  <a:lnTo>
                    <a:pt x="29807" y="36024"/>
                  </a:lnTo>
                  <a:lnTo>
                    <a:pt x="29685" y="36146"/>
                  </a:lnTo>
                  <a:lnTo>
                    <a:pt x="27978" y="33220"/>
                  </a:lnTo>
                  <a:lnTo>
                    <a:pt x="26820" y="31270"/>
                  </a:lnTo>
                  <a:lnTo>
                    <a:pt x="26333" y="30294"/>
                  </a:lnTo>
                  <a:lnTo>
                    <a:pt x="25906" y="29258"/>
                  </a:lnTo>
                  <a:lnTo>
                    <a:pt x="25723" y="28771"/>
                  </a:lnTo>
                  <a:lnTo>
                    <a:pt x="25601" y="28283"/>
                  </a:lnTo>
                  <a:lnTo>
                    <a:pt x="25479" y="27795"/>
                  </a:lnTo>
                  <a:lnTo>
                    <a:pt x="25357" y="27308"/>
                  </a:lnTo>
                  <a:lnTo>
                    <a:pt x="25114" y="26820"/>
                  </a:lnTo>
                  <a:lnTo>
                    <a:pt x="24870" y="26393"/>
                  </a:lnTo>
                  <a:lnTo>
                    <a:pt x="24626" y="25906"/>
                  </a:lnTo>
                  <a:lnTo>
                    <a:pt x="24382" y="25479"/>
                  </a:lnTo>
                  <a:lnTo>
                    <a:pt x="23955" y="24504"/>
                  </a:lnTo>
                  <a:lnTo>
                    <a:pt x="23590" y="23590"/>
                  </a:lnTo>
                  <a:lnTo>
                    <a:pt x="23346" y="22919"/>
                  </a:lnTo>
                  <a:lnTo>
                    <a:pt x="23285" y="22736"/>
                  </a:lnTo>
                  <a:lnTo>
                    <a:pt x="23224" y="22553"/>
                  </a:lnTo>
                  <a:lnTo>
                    <a:pt x="23224" y="22310"/>
                  </a:lnTo>
                  <a:lnTo>
                    <a:pt x="23285" y="22005"/>
                  </a:lnTo>
                  <a:lnTo>
                    <a:pt x="23346" y="21761"/>
                  </a:lnTo>
                  <a:lnTo>
                    <a:pt x="23407" y="21517"/>
                  </a:lnTo>
                  <a:lnTo>
                    <a:pt x="23651" y="20969"/>
                  </a:lnTo>
                  <a:lnTo>
                    <a:pt x="23773" y="20664"/>
                  </a:lnTo>
                  <a:lnTo>
                    <a:pt x="23834" y="20359"/>
                  </a:lnTo>
                  <a:lnTo>
                    <a:pt x="23834" y="19811"/>
                  </a:lnTo>
                  <a:lnTo>
                    <a:pt x="23773" y="19262"/>
                  </a:lnTo>
                  <a:lnTo>
                    <a:pt x="23651" y="18957"/>
                  </a:lnTo>
                  <a:lnTo>
                    <a:pt x="23590" y="18652"/>
                  </a:lnTo>
                  <a:lnTo>
                    <a:pt x="23651" y="18348"/>
                  </a:lnTo>
                  <a:lnTo>
                    <a:pt x="23712" y="18104"/>
                  </a:lnTo>
                  <a:lnTo>
                    <a:pt x="23529" y="18652"/>
                  </a:lnTo>
                  <a:lnTo>
                    <a:pt x="23468" y="18774"/>
                  </a:lnTo>
                  <a:lnTo>
                    <a:pt x="23529" y="18957"/>
                  </a:lnTo>
                  <a:lnTo>
                    <a:pt x="23590" y="19506"/>
                  </a:lnTo>
                  <a:lnTo>
                    <a:pt x="23590" y="20054"/>
                  </a:lnTo>
                  <a:lnTo>
                    <a:pt x="23468" y="20542"/>
                  </a:lnTo>
                  <a:lnTo>
                    <a:pt x="23285" y="21030"/>
                  </a:lnTo>
                  <a:lnTo>
                    <a:pt x="22980" y="21456"/>
                  </a:lnTo>
                  <a:lnTo>
                    <a:pt x="22675" y="21822"/>
                  </a:lnTo>
                  <a:lnTo>
                    <a:pt x="22249" y="22127"/>
                  </a:lnTo>
                  <a:lnTo>
                    <a:pt x="21883" y="22310"/>
                  </a:lnTo>
                  <a:lnTo>
                    <a:pt x="21395" y="22371"/>
                  </a:lnTo>
                  <a:lnTo>
                    <a:pt x="20969" y="22432"/>
                  </a:lnTo>
                  <a:lnTo>
                    <a:pt x="20664" y="22371"/>
                  </a:lnTo>
                  <a:lnTo>
                    <a:pt x="20359" y="22310"/>
                  </a:lnTo>
                  <a:lnTo>
                    <a:pt x="20054" y="22188"/>
                  </a:lnTo>
                  <a:lnTo>
                    <a:pt x="19811" y="22066"/>
                  </a:lnTo>
                  <a:lnTo>
                    <a:pt x="19323" y="21700"/>
                  </a:lnTo>
                  <a:lnTo>
                    <a:pt x="18896" y="21212"/>
                  </a:lnTo>
                  <a:lnTo>
                    <a:pt x="19079" y="21517"/>
                  </a:lnTo>
                  <a:lnTo>
                    <a:pt x="19262" y="21822"/>
                  </a:lnTo>
                  <a:lnTo>
                    <a:pt x="19445" y="22066"/>
                  </a:lnTo>
                  <a:lnTo>
                    <a:pt x="19689" y="22249"/>
                  </a:lnTo>
                  <a:lnTo>
                    <a:pt x="19993" y="22432"/>
                  </a:lnTo>
                  <a:lnTo>
                    <a:pt x="20237" y="22553"/>
                  </a:lnTo>
                  <a:lnTo>
                    <a:pt x="20542" y="22614"/>
                  </a:lnTo>
                  <a:lnTo>
                    <a:pt x="20847" y="22675"/>
                  </a:lnTo>
                  <a:lnTo>
                    <a:pt x="21456" y="22736"/>
                  </a:lnTo>
                  <a:lnTo>
                    <a:pt x="21761" y="22675"/>
                  </a:lnTo>
                  <a:lnTo>
                    <a:pt x="22066" y="22553"/>
                  </a:lnTo>
                  <a:lnTo>
                    <a:pt x="22310" y="22492"/>
                  </a:lnTo>
                  <a:lnTo>
                    <a:pt x="22614" y="22310"/>
                  </a:lnTo>
                  <a:lnTo>
                    <a:pt x="22858" y="22127"/>
                  </a:lnTo>
                  <a:lnTo>
                    <a:pt x="23102" y="21883"/>
                  </a:lnTo>
                  <a:lnTo>
                    <a:pt x="22858" y="23285"/>
                  </a:lnTo>
                  <a:lnTo>
                    <a:pt x="22493" y="24626"/>
                  </a:lnTo>
                  <a:lnTo>
                    <a:pt x="22310" y="25357"/>
                  </a:lnTo>
                  <a:lnTo>
                    <a:pt x="22188" y="26089"/>
                  </a:lnTo>
                  <a:lnTo>
                    <a:pt x="22188" y="26820"/>
                  </a:lnTo>
                  <a:lnTo>
                    <a:pt x="22310" y="27613"/>
                  </a:lnTo>
                  <a:lnTo>
                    <a:pt x="22432" y="28344"/>
                  </a:lnTo>
                  <a:lnTo>
                    <a:pt x="22675" y="29014"/>
                  </a:lnTo>
                  <a:lnTo>
                    <a:pt x="22980" y="29746"/>
                  </a:lnTo>
                  <a:lnTo>
                    <a:pt x="23224" y="30416"/>
                  </a:lnTo>
                  <a:lnTo>
                    <a:pt x="23834" y="31818"/>
                  </a:lnTo>
                  <a:lnTo>
                    <a:pt x="24260" y="33281"/>
                  </a:lnTo>
                  <a:lnTo>
                    <a:pt x="24626" y="34744"/>
                  </a:lnTo>
                  <a:lnTo>
                    <a:pt x="24748" y="35475"/>
                  </a:lnTo>
                  <a:lnTo>
                    <a:pt x="24809" y="36207"/>
                  </a:lnTo>
                  <a:lnTo>
                    <a:pt x="24870" y="36999"/>
                  </a:lnTo>
                  <a:lnTo>
                    <a:pt x="24870" y="37731"/>
                  </a:lnTo>
                  <a:lnTo>
                    <a:pt x="24748" y="39316"/>
                  </a:lnTo>
                  <a:lnTo>
                    <a:pt x="24504" y="40839"/>
                  </a:lnTo>
                  <a:lnTo>
                    <a:pt x="24199" y="42363"/>
                  </a:lnTo>
                  <a:lnTo>
                    <a:pt x="23773" y="43887"/>
                  </a:lnTo>
                  <a:lnTo>
                    <a:pt x="22980" y="46874"/>
                  </a:lnTo>
                  <a:lnTo>
                    <a:pt x="22554" y="48398"/>
                  </a:lnTo>
                  <a:lnTo>
                    <a:pt x="22249" y="49921"/>
                  </a:lnTo>
                  <a:lnTo>
                    <a:pt x="22005" y="51384"/>
                  </a:lnTo>
                  <a:lnTo>
                    <a:pt x="21944" y="52908"/>
                  </a:lnTo>
                  <a:lnTo>
                    <a:pt x="21944" y="54432"/>
                  </a:lnTo>
                  <a:lnTo>
                    <a:pt x="22066" y="55956"/>
                  </a:lnTo>
                  <a:lnTo>
                    <a:pt x="22310" y="57540"/>
                  </a:lnTo>
                  <a:lnTo>
                    <a:pt x="22371" y="58333"/>
                  </a:lnTo>
                  <a:lnTo>
                    <a:pt x="22432" y="59125"/>
                  </a:lnTo>
                  <a:lnTo>
                    <a:pt x="22432" y="59918"/>
                  </a:lnTo>
                  <a:lnTo>
                    <a:pt x="22371" y="60649"/>
                  </a:lnTo>
                  <a:lnTo>
                    <a:pt x="22127" y="62234"/>
                  </a:lnTo>
                  <a:lnTo>
                    <a:pt x="21395" y="65342"/>
                  </a:lnTo>
                  <a:lnTo>
                    <a:pt x="20725" y="68390"/>
                  </a:lnTo>
                  <a:lnTo>
                    <a:pt x="20359" y="69853"/>
                  </a:lnTo>
                  <a:lnTo>
                    <a:pt x="20115" y="71377"/>
                  </a:lnTo>
                  <a:lnTo>
                    <a:pt x="19993" y="72047"/>
                  </a:lnTo>
                  <a:lnTo>
                    <a:pt x="19993" y="72413"/>
                  </a:lnTo>
                  <a:lnTo>
                    <a:pt x="19993" y="72779"/>
                  </a:lnTo>
                  <a:lnTo>
                    <a:pt x="20054" y="73083"/>
                  </a:lnTo>
                  <a:lnTo>
                    <a:pt x="20176" y="73449"/>
                  </a:lnTo>
                  <a:lnTo>
                    <a:pt x="20420" y="74120"/>
                  </a:lnTo>
                  <a:lnTo>
                    <a:pt x="20725" y="74729"/>
                  </a:lnTo>
                  <a:lnTo>
                    <a:pt x="21030" y="75339"/>
                  </a:lnTo>
                  <a:lnTo>
                    <a:pt x="21273" y="75644"/>
                  </a:lnTo>
                  <a:lnTo>
                    <a:pt x="21456" y="75887"/>
                  </a:lnTo>
                  <a:lnTo>
                    <a:pt x="21639" y="76009"/>
                  </a:lnTo>
                  <a:lnTo>
                    <a:pt x="21822" y="76131"/>
                  </a:lnTo>
                  <a:lnTo>
                    <a:pt x="21883" y="76192"/>
                  </a:lnTo>
                  <a:lnTo>
                    <a:pt x="21883" y="76253"/>
                  </a:lnTo>
                  <a:lnTo>
                    <a:pt x="21822" y="76436"/>
                  </a:lnTo>
                  <a:lnTo>
                    <a:pt x="21700" y="76558"/>
                  </a:lnTo>
                  <a:lnTo>
                    <a:pt x="21517" y="76619"/>
                  </a:lnTo>
                  <a:lnTo>
                    <a:pt x="21091" y="76619"/>
                  </a:lnTo>
                  <a:lnTo>
                    <a:pt x="20908" y="76680"/>
                  </a:lnTo>
                  <a:lnTo>
                    <a:pt x="20725" y="76802"/>
                  </a:lnTo>
                  <a:lnTo>
                    <a:pt x="20359" y="76924"/>
                  </a:lnTo>
                  <a:lnTo>
                    <a:pt x="20054" y="76924"/>
                  </a:lnTo>
                  <a:lnTo>
                    <a:pt x="19689" y="76984"/>
                  </a:lnTo>
                  <a:lnTo>
                    <a:pt x="19384" y="76924"/>
                  </a:lnTo>
                  <a:lnTo>
                    <a:pt x="19384" y="76741"/>
                  </a:lnTo>
                  <a:lnTo>
                    <a:pt x="19384" y="76558"/>
                  </a:lnTo>
                  <a:lnTo>
                    <a:pt x="19384" y="76375"/>
                  </a:lnTo>
                  <a:lnTo>
                    <a:pt x="19323" y="76192"/>
                  </a:lnTo>
                  <a:lnTo>
                    <a:pt x="19201" y="76131"/>
                  </a:lnTo>
                  <a:lnTo>
                    <a:pt x="19140" y="76131"/>
                  </a:lnTo>
                  <a:lnTo>
                    <a:pt x="19079" y="76253"/>
                  </a:lnTo>
                  <a:lnTo>
                    <a:pt x="19140" y="76314"/>
                  </a:lnTo>
                  <a:lnTo>
                    <a:pt x="19201" y="76436"/>
                  </a:lnTo>
                  <a:lnTo>
                    <a:pt x="19201" y="76680"/>
                  </a:lnTo>
                  <a:lnTo>
                    <a:pt x="19140" y="76863"/>
                  </a:lnTo>
                  <a:lnTo>
                    <a:pt x="19018" y="76984"/>
                  </a:lnTo>
                  <a:lnTo>
                    <a:pt x="18774" y="77106"/>
                  </a:lnTo>
                  <a:lnTo>
                    <a:pt x="18226" y="77106"/>
                  </a:lnTo>
                  <a:lnTo>
                    <a:pt x="18104" y="77045"/>
                  </a:lnTo>
                  <a:lnTo>
                    <a:pt x="18043" y="76863"/>
                  </a:lnTo>
                  <a:lnTo>
                    <a:pt x="17982" y="76619"/>
                  </a:lnTo>
                  <a:lnTo>
                    <a:pt x="17982" y="76009"/>
                  </a:lnTo>
                  <a:lnTo>
                    <a:pt x="17921" y="74790"/>
                  </a:lnTo>
                  <a:lnTo>
                    <a:pt x="17921" y="73510"/>
                  </a:lnTo>
                  <a:lnTo>
                    <a:pt x="17921" y="73083"/>
                  </a:lnTo>
                  <a:lnTo>
                    <a:pt x="17921" y="72840"/>
                  </a:lnTo>
                  <a:lnTo>
                    <a:pt x="17982" y="72596"/>
                  </a:lnTo>
                  <a:lnTo>
                    <a:pt x="18287" y="72108"/>
                  </a:lnTo>
                  <a:lnTo>
                    <a:pt x="18348" y="71925"/>
                  </a:lnTo>
                  <a:lnTo>
                    <a:pt x="18348" y="71682"/>
                  </a:lnTo>
                  <a:lnTo>
                    <a:pt x="18409" y="70341"/>
                  </a:lnTo>
                  <a:lnTo>
                    <a:pt x="18409" y="68268"/>
                  </a:lnTo>
                  <a:lnTo>
                    <a:pt x="18348" y="66257"/>
                  </a:lnTo>
                  <a:lnTo>
                    <a:pt x="18104" y="63819"/>
                  </a:lnTo>
                  <a:lnTo>
                    <a:pt x="18043" y="62539"/>
                  </a:lnTo>
                  <a:lnTo>
                    <a:pt x="18043" y="61259"/>
                  </a:lnTo>
                  <a:lnTo>
                    <a:pt x="18104" y="58760"/>
                  </a:lnTo>
                  <a:lnTo>
                    <a:pt x="18287" y="56260"/>
                  </a:lnTo>
                  <a:lnTo>
                    <a:pt x="18348" y="55590"/>
                  </a:lnTo>
                  <a:lnTo>
                    <a:pt x="18409" y="54980"/>
                  </a:lnTo>
                  <a:lnTo>
                    <a:pt x="18348" y="54554"/>
                  </a:lnTo>
                  <a:lnTo>
                    <a:pt x="18287" y="54127"/>
                  </a:lnTo>
                  <a:lnTo>
                    <a:pt x="18165" y="52908"/>
                  </a:lnTo>
                  <a:lnTo>
                    <a:pt x="18043" y="51628"/>
                  </a:lnTo>
                  <a:lnTo>
                    <a:pt x="18043" y="50531"/>
                  </a:lnTo>
                  <a:lnTo>
                    <a:pt x="18104" y="49373"/>
                  </a:lnTo>
                  <a:lnTo>
                    <a:pt x="18104" y="48215"/>
                  </a:lnTo>
                  <a:lnTo>
                    <a:pt x="18104" y="47118"/>
                  </a:lnTo>
                  <a:lnTo>
                    <a:pt x="17982" y="44862"/>
                  </a:lnTo>
                  <a:lnTo>
                    <a:pt x="17982" y="42424"/>
                  </a:lnTo>
                  <a:lnTo>
                    <a:pt x="17982" y="39864"/>
                  </a:lnTo>
                  <a:lnTo>
                    <a:pt x="17982" y="38645"/>
                  </a:lnTo>
                  <a:lnTo>
                    <a:pt x="18043" y="38036"/>
                  </a:lnTo>
                  <a:lnTo>
                    <a:pt x="18043" y="37731"/>
                  </a:lnTo>
                  <a:lnTo>
                    <a:pt x="18043" y="37548"/>
                  </a:lnTo>
                  <a:lnTo>
                    <a:pt x="18043" y="37426"/>
                  </a:lnTo>
                  <a:lnTo>
                    <a:pt x="18226" y="37365"/>
                  </a:lnTo>
                  <a:lnTo>
                    <a:pt x="18409" y="37243"/>
                  </a:lnTo>
                  <a:lnTo>
                    <a:pt x="18652" y="36999"/>
                  </a:lnTo>
                  <a:lnTo>
                    <a:pt x="18165" y="37121"/>
                  </a:lnTo>
                  <a:lnTo>
                    <a:pt x="17677" y="37121"/>
                  </a:lnTo>
                  <a:lnTo>
                    <a:pt x="17129" y="37060"/>
                  </a:lnTo>
                  <a:lnTo>
                    <a:pt x="16641" y="36999"/>
                  </a:lnTo>
                  <a:lnTo>
                    <a:pt x="16885" y="37243"/>
                  </a:lnTo>
                  <a:lnTo>
                    <a:pt x="17068" y="37304"/>
                  </a:lnTo>
                  <a:lnTo>
                    <a:pt x="17251" y="37426"/>
                  </a:lnTo>
                  <a:lnTo>
                    <a:pt x="17311" y="37548"/>
                  </a:lnTo>
                  <a:lnTo>
                    <a:pt x="17311" y="37670"/>
                  </a:lnTo>
                  <a:lnTo>
                    <a:pt x="17311" y="37914"/>
                  </a:lnTo>
                  <a:lnTo>
                    <a:pt x="17372" y="38584"/>
                  </a:lnTo>
                  <a:lnTo>
                    <a:pt x="17372" y="41083"/>
                  </a:lnTo>
                  <a:lnTo>
                    <a:pt x="17433" y="43582"/>
                  </a:lnTo>
                  <a:lnTo>
                    <a:pt x="17311" y="46081"/>
                  </a:lnTo>
                  <a:lnTo>
                    <a:pt x="17251" y="46996"/>
                  </a:lnTo>
                  <a:lnTo>
                    <a:pt x="17251" y="47849"/>
                  </a:lnTo>
                  <a:lnTo>
                    <a:pt x="17311" y="49129"/>
                  </a:lnTo>
                  <a:lnTo>
                    <a:pt x="17311" y="50348"/>
                  </a:lnTo>
                  <a:lnTo>
                    <a:pt x="17311" y="51628"/>
                  </a:lnTo>
                  <a:lnTo>
                    <a:pt x="17251" y="52908"/>
                  </a:lnTo>
                  <a:lnTo>
                    <a:pt x="17129" y="54066"/>
                  </a:lnTo>
                  <a:lnTo>
                    <a:pt x="17007" y="54493"/>
                  </a:lnTo>
                  <a:lnTo>
                    <a:pt x="16946" y="54980"/>
                  </a:lnTo>
                  <a:lnTo>
                    <a:pt x="17007" y="55590"/>
                  </a:lnTo>
                  <a:lnTo>
                    <a:pt x="17068" y="56199"/>
                  </a:lnTo>
                  <a:lnTo>
                    <a:pt x="17190" y="57419"/>
                  </a:lnTo>
                  <a:lnTo>
                    <a:pt x="17311" y="59979"/>
                  </a:lnTo>
                  <a:lnTo>
                    <a:pt x="17311" y="61259"/>
                  </a:lnTo>
                  <a:lnTo>
                    <a:pt x="17311" y="62478"/>
                  </a:lnTo>
                  <a:lnTo>
                    <a:pt x="17251" y="63697"/>
                  </a:lnTo>
                  <a:lnTo>
                    <a:pt x="17129" y="64977"/>
                  </a:lnTo>
                  <a:lnTo>
                    <a:pt x="17007" y="66135"/>
                  </a:lnTo>
                  <a:lnTo>
                    <a:pt x="16946" y="67354"/>
                  </a:lnTo>
                  <a:lnTo>
                    <a:pt x="16946" y="68634"/>
                  </a:lnTo>
                  <a:lnTo>
                    <a:pt x="16946" y="69853"/>
                  </a:lnTo>
                  <a:lnTo>
                    <a:pt x="16946" y="70828"/>
                  </a:lnTo>
                  <a:lnTo>
                    <a:pt x="17007" y="71682"/>
                  </a:lnTo>
                  <a:lnTo>
                    <a:pt x="17007" y="71925"/>
                  </a:lnTo>
                  <a:lnTo>
                    <a:pt x="17068" y="72108"/>
                  </a:lnTo>
                  <a:lnTo>
                    <a:pt x="17372" y="72596"/>
                  </a:lnTo>
                  <a:lnTo>
                    <a:pt x="17433" y="72779"/>
                  </a:lnTo>
                  <a:lnTo>
                    <a:pt x="17433" y="73023"/>
                  </a:lnTo>
                  <a:lnTo>
                    <a:pt x="17433" y="73510"/>
                  </a:lnTo>
                  <a:lnTo>
                    <a:pt x="17433" y="74729"/>
                  </a:lnTo>
                  <a:lnTo>
                    <a:pt x="17433" y="76009"/>
                  </a:lnTo>
                  <a:lnTo>
                    <a:pt x="17372" y="76619"/>
                  </a:lnTo>
                  <a:lnTo>
                    <a:pt x="17311" y="76802"/>
                  </a:lnTo>
                  <a:lnTo>
                    <a:pt x="17251" y="77045"/>
                  </a:lnTo>
                  <a:lnTo>
                    <a:pt x="17129" y="77106"/>
                  </a:lnTo>
                  <a:lnTo>
                    <a:pt x="16580" y="77106"/>
                  </a:lnTo>
                  <a:lnTo>
                    <a:pt x="16336" y="76984"/>
                  </a:lnTo>
                  <a:lnTo>
                    <a:pt x="16214" y="76863"/>
                  </a:lnTo>
                  <a:lnTo>
                    <a:pt x="16153" y="76680"/>
                  </a:lnTo>
                  <a:lnTo>
                    <a:pt x="16214" y="76436"/>
                  </a:lnTo>
                  <a:lnTo>
                    <a:pt x="16275" y="76253"/>
                  </a:lnTo>
                  <a:lnTo>
                    <a:pt x="16214" y="76192"/>
                  </a:lnTo>
                  <a:lnTo>
                    <a:pt x="16214" y="76131"/>
                  </a:lnTo>
                  <a:lnTo>
                    <a:pt x="16153" y="76131"/>
                  </a:lnTo>
                  <a:lnTo>
                    <a:pt x="16092" y="76192"/>
                  </a:lnTo>
                  <a:lnTo>
                    <a:pt x="15971" y="76375"/>
                  </a:lnTo>
                  <a:lnTo>
                    <a:pt x="15971" y="76558"/>
                  </a:lnTo>
                  <a:lnTo>
                    <a:pt x="15971" y="76741"/>
                  </a:lnTo>
                  <a:lnTo>
                    <a:pt x="15971" y="76924"/>
                  </a:lnTo>
                  <a:lnTo>
                    <a:pt x="15666" y="76984"/>
                  </a:lnTo>
                  <a:lnTo>
                    <a:pt x="15300" y="76924"/>
                  </a:lnTo>
                  <a:lnTo>
                    <a:pt x="14934" y="76863"/>
                  </a:lnTo>
                  <a:lnTo>
                    <a:pt x="14630" y="76802"/>
                  </a:lnTo>
                  <a:lnTo>
                    <a:pt x="14447" y="76680"/>
                  </a:lnTo>
                  <a:lnTo>
                    <a:pt x="14264" y="76619"/>
                  </a:lnTo>
                  <a:lnTo>
                    <a:pt x="13837" y="76619"/>
                  </a:lnTo>
                  <a:lnTo>
                    <a:pt x="13715" y="76558"/>
                  </a:lnTo>
                  <a:lnTo>
                    <a:pt x="13532" y="76436"/>
                  </a:lnTo>
                  <a:lnTo>
                    <a:pt x="13471" y="76253"/>
                  </a:lnTo>
                  <a:lnTo>
                    <a:pt x="13532" y="76192"/>
                  </a:lnTo>
                  <a:lnTo>
                    <a:pt x="13532" y="76131"/>
                  </a:lnTo>
                  <a:lnTo>
                    <a:pt x="13837" y="75887"/>
                  </a:lnTo>
                  <a:lnTo>
                    <a:pt x="14142" y="75644"/>
                  </a:lnTo>
                  <a:lnTo>
                    <a:pt x="14325" y="75339"/>
                  </a:lnTo>
                  <a:lnTo>
                    <a:pt x="14690" y="74729"/>
                  </a:lnTo>
                  <a:lnTo>
                    <a:pt x="14934" y="74120"/>
                  </a:lnTo>
                  <a:lnTo>
                    <a:pt x="15239" y="73449"/>
                  </a:lnTo>
                  <a:lnTo>
                    <a:pt x="15300" y="73083"/>
                  </a:lnTo>
                  <a:lnTo>
                    <a:pt x="15361" y="72779"/>
                  </a:lnTo>
                  <a:lnTo>
                    <a:pt x="15422" y="72413"/>
                  </a:lnTo>
                  <a:lnTo>
                    <a:pt x="15361" y="72047"/>
                  </a:lnTo>
                  <a:lnTo>
                    <a:pt x="15239" y="71377"/>
                  </a:lnTo>
                  <a:lnTo>
                    <a:pt x="14995" y="69853"/>
                  </a:lnTo>
                  <a:lnTo>
                    <a:pt x="14325" y="66805"/>
                  </a:lnTo>
                  <a:lnTo>
                    <a:pt x="13593" y="63758"/>
                  </a:lnTo>
                  <a:lnTo>
                    <a:pt x="13228" y="62173"/>
                  </a:lnTo>
                  <a:lnTo>
                    <a:pt x="12984" y="60649"/>
                  </a:lnTo>
                  <a:lnTo>
                    <a:pt x="12923" y="59857"/>
                  </a:lnTo>
                  <a:lnTo>
                    <a:pt x="12923" y="59064"/>
                  </a:lnTo>
                  <a:lnTo>
                    <a:pt x="12984" y="58272"/>
                  </a:lnTo>
                  <a:lnTo>
                    <a:pt x="13106" y="57480"/>
                  </a:lnTo>
                  <a:lnTo>
                    <a:pt x="13289" y="55956"/>
                  </a:lnTo>
                  <a:lnTo>
                    <a:pt x="13410" y="54432"/>
                  </a:lnTo>
                  <a:lnTo>
                    <a:pt x="13471" y="52908"/>
                  </a:lnTo>
                  <a:lnTo>
                    <a:pt x="13410" y="52116"/>
                  </a:lnTo>
                  <a:lnTo>
                    <a:pt x="13350" y="51384"/>
                  </a:lnTo>
                  <a:lnTo>
                    <a:pt x="13106" y="49860"/>
                  </a:lnTo>
                  <a:lnTo>
                    <a:pt x="12801" y="48337"/>
                  </a:lnTo>
                  <a:lnTo>
                    <a:pt x="11948" y="45350"/>
                  </a:lnTo>
                  <a:lnTo>
                    <a:pt x="11582" y="43887"/>
                  </a:lnTo>
                  <a:lnTo>
                    <a:pt x="11155" y="42363"/>
                  </a:lnTo>
                  <a:lnTo>
                    <a:pt x="10850" y="40778"/>
                  </a:lnTo>
                  <a:lnTo>
                    <a:pt x="10607" y="39255"/>
                  </a:lnTo>
                  <a:lnTo>
                    <a:pt x="10546" y="37731"/>
                  </a:lnTo>
                  <a:lnTo>
                    <a:pt x="10546" y="36207"/>
                  </a:lnTo>
                  <a:lnTo>
                    <a:pt x="10668" y="35475"/>
                  </a:lnTo>
                  <a:lnTo>
                    <a:pt x="10789" y="34683"/>
                  </a:lnTo>
                  <a:lnTo>
                    <a:pt x="10911" y="33952"/>
                  </a:lnTo>
                  <a:lnTo>
                    <a:pt x="11094" y="33220"/>
                  </a:lnTo>
                  <a:lnTo>
                    <a:pt x="11521" y="31818"/>
                  </a:lnTo>
                  <a:lnTo>
                    <a:pt x="12130" y="30416"/>
                  </a:lnTo>
                  <a:lnTo>
                    <a:pt x="12435" y="29746"/>
                  </a:lnTo>
                  <a:lnTo>
                    <a:pt x="12679" y="29014"/>
                  </a:lnTo>
                  <a:lnTo>
                    <a:pt x="12923" y="28283"/>
                  </a:lnTo>
                  <a:lnTo>
                    <a:pt x="13045" y="27552"/>
                  </a:lnTo>
                  <a:lnTo>
                    <a:pt x="13167" y="26942"/>
                  </a:lnTo>
                  <a:lnTo>
                    <a:pt x="13167" y="26333"/>
                  </a:lnTo>
                  <a:lnTo>
                    <a:pt x="13106" y="25723"/>
                  </a:lnTo>
                  <a:lnTo>
                    <a:pt x="12984" y="25113"/>
                  </a:lnTo>
                  <a:lnTo>
                    <a:pt x="12557" y="23346"/>
                  </a:lnTo>
                  <a:lnTo>
                    <a:pt x="12252" y="21883"/>
                  </a:lnTo>
                  <a:lnTo>
                    <a:pt x="12496" y="22127"/>
                  </a:lnTo>
                  <a:lnTo>
                    <a:pt x="12740" y="22310"/>
                  </a:lnTo>
                  <a:lnTo>
                    <a:pt x="13045" y="22492"/>
                  </a:lnTo>
                  <a:lnTo>
                    <a:pt x="13289" y="22553"/>
                  </a:lnTo>
                  <a:lnTo>
                    <a:pt x="13593" y="22675"/>
                  </a:lnTo>
                  <a:lnTo>
                    <a:pt x="13898" y="22736"/>
                  </a:lnTo>
                  <a:lnTo>
                    <a:pt x="14508" y="22675"/>
                  </a:lnTo>
                  <a:lnTo>
                    <a:pt x="14812" y="22614"/>
                  </a:lnTo>
                  <a:lnTo>
                    <a:pt x="15117" y="22553"/>
                  </a:lnTo>
                  <a:lnTo>
                    <a:pt x="15422" y="22432"/>
                  </a:lnTo>
                  <a:lnTo>
                    <a:pt x="15666" y="22249"/>
                  </a:lnTo>
                  <a:lnTo>
                    <a:pt x="15910" y="22066"/>
                  </a:lnTo>
                  <a:lnTo>
                    <a:pt x="16092" y="21822"/>
                  </a:lnTo>
                  <a:lnTo>
                    <a:pt x="16275" y="21517"/>
                  </a:lnTo>
                  <a:lnTo>
                    <a:pt x="16458" y="21212"/>
                  </a:lnTo>
                  <a:lnTo>
                    <a:pt x="16153" y="21517"/>
                  </a:lnTo>
                  <a:lnTo>
                    <a:pt x="15910" y="21822"/>
                  </a:lnTo>
                  <a:lnTo>
                    <a:pt x="15544" y="22066"/>
                  </a:lnTo>
                  <a:lnTo>
                    <a:pt x="15178" y="22249"/>
                  </a:lnTo>
                  <a:lnTo>
                    <a:pt x="14812" y="22371"/>
                  </a:lnTo>
                  <a:lnTo>
                    <a:pt x="14386" y="22432"/>
                  </a:lnTo>
                  <a:lnTo>
                    <a:pt x="14020" y="22432"/>
                  </a:lnTo>
                  <a:lnTo>
                    <a:pt x="13593" y="22310"/>
                  </a:lnTo>
                  <a:lnTo>
                    <a:pt x="13289" y="22188"/>
                  </a:lnTo>
                  <a:lnTo>
                    <a:pt x="12984" y="22005"/>
                  </a:lnTo>
                  <a:lnTo>
                    <a:pt x="12679" y="21822"/>
                  </a:lnTo>
                  <a:lnTo>
                    <a:pt x="12435" y="21578"/>
                  </a:lnTo>
                  <a:lnTo>
                    <a:pt x="12252" y="21273"/>
                  </a:lnTo>
                  <a:lnTo>
                    <a:pt x="12069" y="20969"/>
                  </a:lnTo>
                  <a:lnTo>
                    <a:pt x="11948" y="20664"/>
                  </a:lnTo>
                  <a:lnTo>
                    <a:pt x="11826" y="20359"/>
                  </a:lnTo>
                  <a:lnTo>
                    <a:pt x="11765" y="19750"/>
                  </a:lnTo>
                  <a:lnTo>
                    <a:pt x="11826" y="19140"/>
                  </a:lnTo>
                  <a:lnTo>
                    <a:pt x="11887" y="18957"/>
                  </a:lnTo>
                  <a:lnTo>
                    <a:pt x="11887" y="18774"/>
                  </a:lnTo>
                  <a:lnTo>
                    <a:pt x="11887" y="18592"/>
                  </a:lnTo>
                  <a:lnTo>
                    <a:pt x="11826" y="18409"/>
                  </a:lnTo>
                  <a:lnTo>
                    <a:pt x="11643" y="18104"/>
                  </a:lnTo>
                  <a:lnTo>
                    <a:pt x="11765" y="18592"/>
                  </a:lnTo>
                  <a:lnTo>
                    <a:pt x="11765" y="18713"/>
                  </a:lnTo>
                  <a:lnTo>
                    <a:pt x="11765" y="18835"/>
                  </a:lnTo>
                  <a:lnTo>
                    <a:pt x="11643" y="19079"/>
                  </a:lnTo>
                  <a:lnTo>
                    <a:pt x="11521" y="19567"/>
                  </a:lnTo>
                  <a:lnTo>
                    <a:pt x="11521" y="20115"/>
                  </a:lnTo>
                  <a:lnTo>
                    <a:pt x="11582" y="20603"/>
                  </a:lnTo>
                  <a:lnTo>
                    <a:pt x="11765" y="21091"/>
                  </a:lnTo>
                  <a:lnTo>
                    <a:pt x="12009" y="21578"/>
                  </a:lnTo>
                  <a:lnTo>
                    <a:pt x="12069" y="21822"/>
                  </a:lnTo>
                  <a:lnTo>
                    <a:pt x="12069" y="22127"/>
                  </a:lnTo>
                  <a:lnTo>
                    <a:pt x="12130" y="22371"/>
                  </a:lnTo>
                  <a:lnTo>
                    <a:pt x="12130" y="22553"/>
                  </a:lnTo>
                  <a:lnTo>
                    <a:pt x="12130" y="22675"/>
                  </a:lnTo>
                  <a:lnTo>
                    <a:pt x="11887" y="23163"/>
                  </a:lnTo>
                  <a:lnTo>
                    <a:pt x="11216" y="24992"/>
                  </a:lnTo>
                  <a:lnTo>
                    <a:pt x="10729" y="25906"/>
                  </a:lnTo>
                  <a:lnTo>
                    <a:pt x="10241" y="26820"/>
                  </a:lnTo>
                  <a:lnTo>
                    <a:pt x="10058" y="27308"/>
                  </a:lnTo>
                  <a:lnTo>
                    <a:pt x="9875" y="27795"/>
                  </a:lnTo>
                  <a:lnTo>
                    <a:pt x="9631" y="28771"/>
                  </a:lnTo>
                  <a:lnTo>
                    <a:pt x="9448" y="29319"/>
                  </a:lnTo>
                  <a:lnTo>
                    <a:pt x="9266" y="29807"/>
                  </a:lnTo>
                  <a:lnTo>
                    <a:pt x="8778" y="30843"/>
                  </a:lnTo>
                  <a:lnTo>
                    <a:pt x="7681" y="32733"/>
                  </a:lnTo>
                  <a:lnTo>
                    <a:pt x="5669" y="36146"/>
                  </a:lnTo>
                  <a:lnTo>
                    <a:pt x="5487" y="36024"/>
                  </a:lnTo>
                  <a:lnTo>
                    <a:pt x="5426" y="36085"/>
                  </a:lnTo>
                  <a:lnTo>
                    <a:pt x="5365" y="36146"/>
                  </a:lnTo>
                  <a:lnTo>
                    <a:pt x="5426" y="36268"/>
                  </a:lnTo>
                  <a:lnTo>
                    <a:pt x="5547" y="36451"/>
                  </a:lnTo>
                  <a:lnTo>
                    <a:pt x="5608" y="36634"/>
                  </a:lnTo>
                  <a:lnTo>
                    <a:pt x="5608" y="36816"/>
                  </a:lnTo>
                  <a:lnTo>
                    <a:pt x="5608" y="37060"/>
                  </a:lnTo>
                  <a:lnTo>
                    <a:pt x="5487" y="37487"/>
                  </a:lnTo>
                  <a:lnTo>
                    <a:pt x="5121" y="38401"/>
                  </a:lnTo>
                  <a:lnTo>
                    <a:pt x="4633" y="39316"/>
                  </a:lnTo>
                  <a:lnTo>
                    <a:pt x="4511" y="39559"/>
                  </a:lnTo>
                  <a:lnTo>
                    <a:pt x="4450" y="39864"/>
                  </a:lnTo>
                  <a:lnTo>
                    <a:pt x="4267" y="40413"/>
                  </a:lnTo>
                  <a:lnTo>
                    <a:pt x="4085" y="41022"/>
                  </a:lnTo>
                  <a:lnTo>
                    <a:pt x="4024" y="41266"/>
                  </a:lnTo>
                  <a:lnTo>
                    <a:pt x="3902" y="41510"/>
                  </a:lnTo>
                  <a:lnTo>
                    <a:pt x="3841" y="41571"/>
                  </a:lnTo>
                  <a:lnTo>
                    <a:pt x="3780" y="41510"/>
                  </a:lnTo>
                  <a:lnTo>
                    <a:pt x="3780" y="41388"/>
                  </a:lnTo>
                  <a:lnTo>
                    <a:pt x="3780" y="41022"/>
                  </a:lnTo>
                  <a:lnTo>
                    <a:pt x="4024" y="39986"/>
                  </a:lnTo>
                  <a:lnTo>
                    <a:pt x="4024" y="39742"/>
                  </a:lnTo>
                  <a:lnTo>
                    <a:pt x="4024" y="39620"/>
                  </a:lnTo>
                  <a:lnTo>
                    <a:pt x="3902" y="39559"/>
                  </a:lnTo>
                  <a:lnTo>
                    <a:pt x="3780" y="39620"/>
                  </a:lnTo>
                  <a:lnTo>
                    <a:pt x="3719" y="39742"/>
                  </a:lnTo>
                  <a:lnTo>
                    <a:pt x="3536" y="39986"/>
                  </a:lnTo>
                  <a:lnTo>
                    <a:pt x="3414" y="40291"/>
                  </a:lnTo>
                  <a:lnTo>
                    <a:pt x="2926" y="41449"/>
                  </a:lnTo>
                  <a:lnTo>
                    <a:pt x="2744" y="41876"/>
                  </a:lnTo>
                  <a:lnTo>
                    <a:pt x="2622" y="42119"/>
                  </a:lnTo>
                  <a:lnTo>
                    <a:pt x="2439" y="42119"/>
                  </a:lnTo>
                  <a:lnTo>
                    <a:pt x="2378" y="42058"/>
                  </a:lnTo>
                  <a:lnTo>
                    <a:pt x="2378" y="41997"/>
                  </a:lnTo>
                  <a:lnTo>
                    <a:pt x="2439" y="41815"/>
                  </a:lnTo>
                  <a:lnTo>
                    <a:pt x="2622" y="41266"/>
                  </a:lnTo>
                  <a:lnTo>
                    <a:pt x="2866" y="40778"/>
                  </a:lnTo>
                  <a:lnTo>
                    <a:pt x="3048" y="40230"/>
                  </a:lnTo>
                  <a:lnTo>
                    <a:pt x="3170" y="39681"/>
                  </a:lnTo>
                  <a:lnTo>
                    <a:pt x="3170" y="39498"/>
                  </a:lnTo>
                  <a:lnTo>
                    <a:pt x="3109" y="39437"/>
                  </a:lnTo>
                  <a:lnTo>
                    <a:pt x="3048" y="39376"/>
                  </a:lnTo>
                  <a:lnTo>
                    <a:pt x="2987" y="39316"/>
                  </a:lnTo>
                  <a:lnTo>
                    <a:pt x="2926" y="39376"/>
                  </a:lnTo>
                  <a:lnTo>
                    <a:pt x="2744" y="39437"/>
                  </a:lnTo>
                  <a:lnTo>
                    <a:pt x="2561" y="39742"/>
                  </a:lnTo>
                  <a:lnTo>
                    <a:pt x="2317" y="40291"/>
                  </a:lnTo>
                  <a:lnTo>
                    <a:pt x="2073" y="40778"/>
                  </a:lnTo>
                  <a:lnTo>
                    <a:pt x="1829" y="41327"/>
                  </a:lnTo>
                  <a:lnTo>
                    <a:pt x="1585" y="41815"/>
                  </a:lnTo>
                  <a:lnTo>
                    <a:pt x="1403" y="41997"/>
                  </a:lnTo>
                  <a:lnTo>
                    <a:pt x="1281" y="41936"/>
                  </a:lnTo>
                  <a:lnTo>
                    <a:pt x="1281" y="41815"/>
                  </a:lnTo>
                  <a:lnTo>
                    <a:pt x="1342" y="41571"/>
                  </a:lnTo>
                  <a:lnTo>
                    <a:pt x="1403" y="41388"/>
                  </a:lnTo>
                  <a:lnTo>
                    <a:pt x="1646" y="40961"/>
                  </a:lnTo>
                  <a:lnTo>
                    <a:pt x="2195" y="39864"/>
                  </a:lnTo>
                  <a:lnTo>
                    <a:pt x="2317" y="39559"/>
                  </a:lnTo>
                  <a:lnTo>
                    <a:pt x="2378" y="39255"/>
                  </a:lnTo>
                  <a:lnTo>
                    <a:pt x="2378" y="39133"/>
                  </a:lnTo>
                  <a:lnTo>
                    <a:pt x="2195" y="39072"/>
                  </a:lnTo>
                  <a:lnTo>
                    <a:pt x="2134" y="39072"/>
                  </a:lnTo>
                  <a:lnTo>
                    <a:pt x="2012" y="39133"/>
                  </a:lnTo>
                  <a:lnTo>
                    <a:pt x="1890" y="39316"/>
                  </a:lnTo>
                  <a:lnTo>
                    <a:pt x="1646" y="39742"/>
                  </a:lnTo>
                  <a:lnTo>
                    <a:pt x="915" y="40717"/>
                  </a:lnTo>
                  <a:lnTo>
                    <a:pt x="671" y="40961"/>
                  </a:lnTo>
                  <a:lnTo>
                    <a:pt x="549" y="41022"/>
                  </a:lnTo>
                  <a:lnTo>
                    <a:pt x="549" y="40961"/>
                  </a:lnTo>
                  <a:lnTo>
                    <a:pt x="549" y="40839"/>
                  </a:lnTo>
                  <a:lnTo>
                    <a:pt x="671" y="40656"/>
                  </a:lnTo>
                  <a:lnTo>
                    <a:pt x="732" y="40474"/>
                  </a:lnTo>
                  <a:lnTo>
                    <a:pt x="976" y="40169"/>
                  </a:lnTo>
                  <a:lnTo>
                    <a:pt x="1464" y="39376"/>
                  </a:lnTo>
                  <a:lnTo>
                    <a:pt x="1890" y="38645"/>
                  </a:lnTo>
                  <a:lnTo>
                    <a:pt x="2073" y="38218"/>
                  </a:lnTo>
                  <a:lnTo>
                    <a:pt x="2195" y="37853"/>
                  </a:lnTo>
                  <a:lnTo>
                    <a:pt x="2195" y="37670"/>
                  </a:lnTo>
                  <a:lnTo>
                    <a:pt x="2073" y="37548"/>
                  </a:lnTo>
                  <a:lnTo>
                    <a:pt x="1890" y="37548"/>
                  </a:lnTo>
                  <a:lnTo>
                    <a:pt x="1707" y="37670"/>
                  </a:lnTo>
                  <a:lnTo>
                    <a:pt x="1342" y="37975"/>
                  </a:lnTo>
                  <a:lnTo>
                    <a:pt x="1037" y="38157"/>
                  </a:lnTo>
                  <a:lnTo>
                    <a:pt x="732" y="38279"/>
                  </a:lnTo>
                  <a:lnTo>
                    <a:pt x="549" y="38279"/>
                  </a:lnTo>
                  <a:lnTo>
                    <a:pt x="366" y="38218"/>
                  </a:lnTo>
                  <a:lnTo>
                    <a:pt x="305" y="38218"/>
                  </a:lnTo>
                  <a:lnTo>
                    <a:pt x="245" y="38157"/>
                  </a:lnTo>
                  <a:lnTo>
                    <a:pt x="305" y="38096"/>
                  </a:lnTo>
                  <a:lnTo>
                    <a:pt x="366" y="37975"/>
                  </a:lnTo>
                  <a:lnTo>
                    <a:pt x="976" y="37609"/>
                  </a:lnTo>
                  <a:lnTo>
                    <a:pt x="1403" y="37182"/>
                  </a:lnTo>
                  <a:lnTo>
                    <a:pt x="2317" y="36207"/>
                  </a:lnTo>
                  <a:lnTo>
                    <a:pt x="2805" y="35780"/>
                  </a:lnTo>
                  <a:lnTo>
                    <a:pt x="3048" y="35597"/>
                  </a:lnTo>
                  <a:lnTo>
                    <a:pt x="3353" y="35415"/>
                  </a:lnTo>
                  <a:lnTo>
                    <a:pt x="3780" y="35354"/>
                  </a:lnTo>
                  <a:lnTo>
                    <a:pt x="4024" y="35354"/>
                  </a:lnTo>
                  <a:lnTo>
                    <a:pt x="4206" y="35415"/>
                  </a:lnTo>
                  <a:lnTo>
                    <a:pt x="4389" y="35536"/>
                  </a:lnTo>
                  <a:lnTo>
                    <a:pt x="4511" y="35658"/>
                  </a:lnTo>
                  <a:lnTo>
                    <a:pt x="4633" y="35658"/>
                  </a:lnTo>
                  <a:lnTo>
                    <a:pt x="4694" y="35597"/>
                  </a:lnTo>
                  <a:lnTo>
                    <a:pt x="4694" y="35475"/>
                  </a:lnTo>
                  <a:lnTo>
                    <a:pt x="4633" y="35415"/>
                  </a:lnTo>
                  <a:lnTo>
                    <a:pt x="4450" y="35232"/>
                  </a:lnTo>
                  <a:lnTo>
                    <a:pt x="4206" y="35171"/>
                  </a:lnTo>
                  <a:lnTo>
                    <a:pt x="4389" y="34866"/>
                  </a:lnTo>
                  <a:lnTo>
                    <a:pt x="4511" y="34500"/>
                  </a:lnTo>
                  <a:lnTo>
                    <a:pt x="4755" y="33830"/>
                  </a:lnTo>
                  <a:lnTo>
                    <a:pt x="5060" y="32915"/>
                  </a:lnTo>
                  <a:lnTo>
                    <a:pt x="5304" y="32001"/>
                  </a:lnTo>
                  <a:lnTo>
                    <a:pt x="5730" y="30294"/>
                  </a:lnTo>
                  <a:lnTo>
                    <a:pt x="5974" y="29380"/>
                  </a:lnTo>
                  <a:lnTo>
                    <a:pt x="6340" y="28588"/>
                  </a:lnTo>
                  <a:lnTo>
                    <a:pt x="6584" y="27978"/>
                  </a:lnTo>
                  <a:lnTo>
                    <a:pt x="6949" y="27369"/>
                  </a:lnTo>
                  <a:lnTo>
                    <a:pt x="7498" y="26637"/>
                  </a:lnTo>
                  <a:lnTo>
                    <a:pt x="7742" y="26333"/>
                  </a:lnTo>
                  <a:lnTo>
                    <a:pt x="7864" y="25967"/>
                  </a:lnTo>
                  <a:lnTo>
                    <a:pt x="8108" y="25296"/>
                  </a:lnTo>
                  <a:lnTo>
                    <a:pt x="8351" y="23833"/>
                  </a:lnTo>
                  <a:lnTo>
                    <a:pt x="9144" y="20054"/>
                  </a:lnTo>
                  <a:lnTo>
                    <a:pt x="9327" y="18957"/>
                  </a:lnTo>
                  <a:lnTo>
                    <a:pt x="9448" y="17799"/>
                  </a:lnTo>
                  <a:lnTo>
                    <a:pt x="9448" y="17007"/>
                  </a:lnTo>
                  <a:lnTo>
                    <a:pt x="9570" y="16275"/>
                  </a:lnTo>
                  <a:lnTo>
                    <a:pt x="9631" y="15910"/>
                  </a:lnTo>
                  <a:lnTo>
                    <a:pt x="9753" y="15544"/>
                  </a:lnTo>
                  <a:lnTo>
                    <a:pt x="9936" y="15178"/>
                  </a:lnTo>
                  <a:lnTo>
                    <a:pt x="10180" y="14873"/>
                  </a:lnTo>
                  <a:lnTo>
                    <a:pt x="10424" y="14569"/>
                  </a:lnTo>
                  <a:lnTo>
                    <a:pt x="10668" y="14264"/>
                  </a:lnTo>
                  <a:lnTo>
                    <a:pt x="11338" y="13776"/>
                  </a:lnTo>
                  <a:lnTo>
                    <a:pt x="12009" y="13350"/>
                  </a:lnTo>
                  <a:lnTo>
                    <a:pt x="12862" y="12984"/>
                  </a:lnTo>
                  <a:lnTo>
                    <a:pt x="13776" y="12679"/>
                  </a:lnTo>
                  <a:lnTo>
                    <a:pt x="14690" y="12496"/>
                  </a:lnTo>
                  <a:lnTo>
                    <a:pt x="15117" y="12313"/>
                  </a:lnTo>
                  <a:lnTo>
                    <a:pt x="15300" y="12130"/>
                  </a:lnTo>
                  <a:lnTo>
                    <a:pt x="15483" y="11948"/>
                  </a:lnTo>
                  <a:lnTo>
                    <a:pt x="15605" y="11765"/>
                  </a:lnTo>
                  <a:lnTo>
                    <a:pt x="15727" y="11521"/>
                  </a:lnTo>
                  <a:lnTo>
                    <a:pt x="15788" y="11094"/>
                  </a:lnTo>
                  <a:lnTo>
                    <a:pt x="15849" y="10668"/>
                  </a:lnTo>
                  <a:lnTo>
                    <a:pt x="15788" y="10180"/>
                  </a:lnTo>
                  <a:close/>
                  <a:moveTo>
                    <a:pt x="17555" y="1"/>
                  </a:moveTo>
                  <a:lnTo>
                    <a:pt x="16824" y="123"/>
                  </a:lnTo>
                  <a:lnTo>
                    <a:pt x="16214" y="245"/>
                  </a:lnTo>
                  <a:lnTo>
                    <a:pt x="15666" y="488"/>
                  </a:lnTo>
                  <a:lnTo>
                    <a:pt x="15178" y="854"/>
                  </a:lnTo>
                  <a:lnTo>
                    <a:pt x="14751" y="1281"/>
                  </a:lnTo>
                  <a:lnTo>
                    <a:pt x="14508" y="1586"/>
                  </a:lnTo>
                  <a:lnTo>
                    <a:pt x="14325" y="1951"/>
                  </a:lnTo>
                  <a:lnTo>
                    <a:pt x="14020" y="2683"/>
                  </a:lnTo>
                  <a:lnTo>
                    <a:pt x="13837" y="3475"/>
                  </a:lnTo>
                  <a:lnTo>
                    <a:pt x="13776" y="4268"/>
                  </a:lnTo>
                  <a:lnTo>
                    <a:pt x="13776" y="5060"/>
                  </a:lnTo>
                  <a:lnTo>
                    <a:pt x="13837" y="5852"/>
                  </a:lnTo>
                  <a:lnTo>
                    <a:pt x="13959" y="6645"/>
                  </a:lnTo>
                  <a:lnTo>
                    <a:pt x="14142" y="7376"/>
                  </a:lnTo>
                  <a:lnTo>
                    <a:pt x="14386" y="8108"/>
                  </a:lnTo>
                  <a:lnTo>
                    <a:pt x="14751" y="8839"/>
                  </a:lnTo>
                  <a:lnTo>
                    <a:pt x="15056" y="9388"/>
                  </a:lnTo>
                  <a:lnTo>
                    <a:pt x="15300" y="9631"/>
                  </a:lnTo>
                  <a:lnTo>
                    <a:pt x="15544" y="9875"/>
                  </a:lnTo>
                  <a:lnTo>
                    <a:pt x="15605" y="9997"/>
                  </a:lnTo>
                  <a:lnTo>
                    <a:pt x="15605" y="10119"/>
                  </a:lnTo>
                  <a:lnTo>
                    <a:pt x="15605" y="10424"/>
                  </a:lnTo>
                  <a:lnTo>
                    <a:pt x="15605" y="11155"/>
                  </a:lnTo>
                  <a:lnTo>
                    <a:pt x="15544" y="11399"/>
                  </a:lnTo>
                  <a:lnTo>
                    <a:pt x="15422" y="11643"/>
                  </a:lnTo>
                  <a:lnTo>
                    <a:pt x="15239" y="11887"/>
                  </a:lnTo>
                  <a:lnTo>
                    <a:pt x="15056" y="12070"/>
                  </a:lnTo>
                  <a:lnTo>
                    <a:pt x="14690" y="12252"/>
                  </a:lnTo>
                  <a:lnTo>
                    <a:pt x="14325" y="12313"/>
                  </a:lnTo>
                  <a:lnTo>
                    <a:pt x="13532" y="12496"/>
                  </a:lnTo>
                  <a:lnTo>
                    <a:pt x="12801" y="12740"/>
                  </a:lnTo>
                  <a:lnTo>
                    <a:pt x="12069" y="12984"/>
                  </a:lnTo>
                  <a:lnTo>
                    <a:pt x="11399" y="13350"/>
                  </a:lnTo>
                  <a:lnTo>
                    <a:pt x="10729" y="13776"/>
                  </a:lnTo>
                  <a:lnTo>
                    <a:pt x="10180" y="14325"/>
                  </a:lnTo>
                  <a:lnTo>
                    <a:pt x="9753" y="14873"/>
                  </a:lnTo>
                  <a:lnTo>
                    <a:pt x="9570" y="15239"/>
                  </a:lnTo>
                  <a:lnTo>
                    <a:pt x="9388" y="15544"/>
                  </a:lnTo>
                  <a:lnTo>
                    <a:pt x="9266" y="15971"/>
                  </a:lnTo>
                  <a:lnTo>
                    <a:pt x="9205" y="16336"/>
                  </a:lnTo>
                  <a:lnTo>
                    <a:pt x="9144" y="16946"/>
                  </a:lnTo>
                  <a:lnTo>
                    <a:pt x="9083" y="17555"/>
                  </a:lnTo>
                  <a:lnTo>
                    <a:pt x="9022" y="18348"/>
                  </a:lnTo>
                  <a:lnTo>
                    <a:pt x="8961" y="19140"/>
                  </a:lnTo>
                  <a:lnTo>
                    <a:pt x="8778" y="19932"/>
                  </a:lnTo>
                  <a:lnTo>
                    <a:pt x="8108" y="23102"/>
                  </a:lnTo>
                  <a:lnTo>
                    <a:pt x="7803" y="24687"/>
                  </a:lnTo>
                  <a:lnTo>
                    <a:pt x="7742" y="25235"/>
                  </a:lnTo>
                  <a:lnTo>
                    <a:pt x="7559" y="25784"/>
                  </a:lnTo>
                  <a:lnTo>
                    <a:pt x="7376" y="26211"/>
                  </a:lnTo>
                  <a:lnTo>
                    <a:pt x="7071" y="26637"/>
                  </a:lnTo>
                  <a:lnTo>
                    <a:pt x="6767" y="27003"/>
                  </a:lnTo>
                  <a:lnTo>
                    <a:pt x="6523" y="27430"/>
                  </a:lnTo>
                  <a:lnTo>
                    <a:pt x="6218" y="27917"/>
                  </a:lnTo>
                  <a:lnTo>
                    <a:pt x="5974" y="28405"/>
                  </a:lnTo>
                  <a:lnTo>
                    <a:pt x="5608" y="29502"/>
                  </a:lnTo>
                  <a:lnTo>
                    <a:pt x="5304" y="30599"/>
                  </a:lnTo>
                  <a:lnTo>
                    <a:pt x="5060" y="31696"/>
                  </a:lnTo>
                  <a:lnTo>
                    <a:pt x="4755" y="33037"/>
                  </a:lnTo>
                  <a:lnTo>
                    <a:pt x="4572" y="33647"/>
                  </a:lnTo>
                  <a:lnTo>
                    <a:pt x="4389" y="34256"/>
                  </a:lnTo>
                  <a:lnTo>
                    <a:pt x="4267" y="34561"/>
                  </a:lnTo>
                  <a:lnTo>
                    <a:pt x="4085" y="34927"/>
                  </a:lnTo>
                  <a:lnTo>
                    <a:pt x="4024" y="35049"/>
                  </a:lnTo>
                  <a:lnTo>
                    <a:pt x="3902" y="35110"/>
                  </a:lnTo>
                  <a:lnTo>
                    <a:pt x="3597" y="35110"/>
                  </a:lnTo>
                  <a:lnTo>
                    <a:pt x="3292" y="35232"/>
                  </a:lnTo>
                  <a:lnTo>
                    <a:pt x="2987" y="35354"/>
                  </a:lnTo>
                  <a:lnTo>
                    <a:pt x="2683" y="35536"/>
                  </a:lnTo>
                  <a:lnTo>
                    <a:pt x="2439" y="35719"/>
                  </a:lnTo>
                  <a:lnTo>
                    <a:pt x="1890" y="36268"/>
                  </a:lnTo>
                  <a:lnTo>
                    <a:pt x="1464" y="36755"/>
                  </a:lnTo>
                  <a:lnTo>
                    <a:pt x="1037" y="37243"/>
                  </a:lnTo>
                  <a:lnTo>
                    <a:pt x="793" y="37426"/>
                  </a:lnTo>
                  <a:lnTo>
                    <a:pt x="488" y="37609"/>
                  </a:lnTo>
                  <a:lnTo>
                    <a:pt x="245" y="37792"/>
                  </a:lnTo>
                  <a:lnTo>
                    <a:pt x="123" y="37914"/>
                  </a:lnTo>
                  <a:lnTo>
                    <a:pt x="1" y="38036"/>
                  </a:lnTo>
                  <a:lnTo>
                    <a:pt x="1" y="38218"/>
                  </a:lnTo>
                  <a:lnTo>
                    <a:pt x="123" y="38401"/>
                  </a:lnTo>
                  <a:lnTo>
                    <a:pt x="366" y="38523"/>
                  </a:lnTo>
                  <a:lnTo>
                    <a:pt x="671" y="38523"/>
                  </a:lnTo>
                  <a:lnTo>
                    <a:pt x="976" y="38462"/>
                  </a:lnTo>
                  <a:lnTo>
                    <a:pt x="1220" y="38401"/>
                  </a:lnTo>
                  <a:lnTo>
                    <a:pt x="1464" y="38218"/>
                  </a:lnTo>
                  <a:lnTo>
                    <a:pt x="1646" y="38036"/>
                  </a:lnTo>
                  <a:lnTo>
                    <a:pt x="1829" y="37853"/>
                  </a:lnTo>
                  <a:lnTo>
                    <a:pt x="1890" y="37792"/>
                  </a:lnTo>
                  <a:lnTo>
                    <a:pt x="1951" y="37792"/>
                  </a:lnTo>
                  <a:lnTo>
                    <a:pt x="1890" y="38036"/>
                  </a:lnTo>
                  <a:lnTo>
                    <a:pt x="1829" y="38218"/>
                  </a:lnTo>
                  <a:lnTo>
                    <a:pt x="1403" y="39011"/>
                  </a:lnTo>
                  <a:lnTo>
                    <a:pt x="915" y="39803"/>
                  </a:lnTo>
                  <a:lnTo>
                    <a:pt x="427" y="40596"/>
                  </a:lnTo>
                  <a:lnTo>
                    <a:pt x="366" y="40778"/>
                  </a:lnTo>
                  <a:lnTo>
                    <a:pt x="305" y="40961"/>
                  </a:lnTo>
                  <a:lnTo>
                    <a:pt x="366" y="41144"/>
                  </a:lnTo>
                  <a:lnTo>
                    <a:pt x="488" y="41266"/>
                  </a:lnTo>
                  <a:lnTo>
                    <a:pt x="671" y="41266"/>
                  </a:lnTo>
                  <a:lnTo>
                    <a:pt x="854" y="41144"/>
                  </a:lnTo>
                  <a:lnTo>
                    <a:pt x="1098" y="40900"/>
                  </a:lnTo>
                  <a:lnTo>
                    <a:pt x="2012" y="39620"/>
                  </a:lnTo>
                  <a:lnTo>
                    <a:pt x="1281" y="41083"/>
                  </a:lnTo>
                  <a:lnTo>
                    <a:pt x="1098" y="41510"/>
                  </a:lnTo>
                  <a:lnTo>
                    <a:pt x="1037" y="41754"/>
                  </a:lnTo>
                  <a:lnTo>
                    <a:pt x="1037" y="41997"/>
                  </a:lnTo>
                  <a:lnTo>
                    <a:pt x="1098" y="42119"/>
                  </a:lnTo>
                  <a:lnTo>
                    <a:pt x="1220" y="42241"/>
                  </a:lnTo>
                  <a:lnTo>
                    <a:pt x="1403" y="42241"/>
                  </a:lnTo>
                  <a:lnTo>
                    <a:pt x="1525" y="42180"/>
                  </a:lnTo>
                  <a:lnTo>
                    <a:pt x="1707" y="42058"/>
                  </a:lnTo>
                  <a:lnTo>
                    <a:pt x="1829" y="41936"/>
                  </a:lnTo>
                  <a:lnTo>
                    <a:pt x="2012" y="41571"/>
                  </a:lnTo>
                  <a:lnTo>
                    <a:pt x="2317" y="40839"/>
                  </a:lnTo>
                  <a:lnTo>
                    <a:pt x="2561" y="40230"/>
                  </a:lnTo>
                  <a:lnTo>
                    <a:pt x="2744" y="39925"/>
                  </a:lnTo>
                  <a:lnTo>
                    <a:pt x="2926" y="39620"/>
                  </a:lnTo>
                  <a:lnTo>
                    <a:pt x="2866" y="39925"/>
                  </a:lnTo>
                  <a:lnTo>
                    <a:pt x="2805" y="40230"/>
                  </a:lnTo>
                  <a:lnTo>
                    <a:pt x="2561" y="40778"/>
                  </a:lnTo>
                  <a:lnTo>
                    <a:pt x="2256" y="41571"/>
                  </a:lnTo>
                  <a:lnTo>
                    <a:pt x="2134" y="41876"/>
                  </a:lnTo>
                  <a:lnTo>
                    <a:pt x="2134" y="42058"/>
                  </a:lnTo>
                  <a:lnTo>
                    <a:pt x="2195" y="42241"/>
                  </a:lnTo>
                  <a:lnTo>
                    <a:pt x="2317" y="42363"/>
                  </a:lnTo>
                  <a:lnTo>
                    <a:pt x="2622" y="42363"/>
                  </a:lnTo>
                  <a:lnTo>
                    <a:pt x="2744" y="42241"/>
                  </a:lnTo>
                  <a:lnTo>
                    <a:pt x="2926" y="41997"/>
                  </a:lnTo>
                  <a:lnTo>
                    <a:pt x="3109" y="41693"/>
                  </a:lnTo>
                  <a:lnTo>
                    <a:pt x="3414" y="40900"/>
                  </a:lnTo>
                  <a:lnTo>
                    <a:pt x="3719" y="40108"/>
                  </a:lnTo>
                  <a:lnTo>
                    <a:pt x="3597" y="40717"/>
                  </a:lnTo>
                  <a:lnTo>
                    <a:pt x="3536" y="41022"/>
                  </a:lnTo>
                  <a:lnTo>
                    <a:pt x="3536" y="41388"/>
                  </a:lnTo>
                  <a:lnTo>
                    <a:pt x="3536" y="41571"/>
                  </a:lnTo>
                  <a:lnTo>
                    <a:pt x="3597" y="41754"/>
                  </a:lnTo>
                  <a:lnTo>
                    <a:pt x="3780" y="41815"/>
                  </a:lnTo>
                  <a:lnTo>
                    <a:pt x="3902" y="41815"/>
                  </a:lnTo>
                  <a:lnTo>
                    <a:pt x="3963" y="41754"/>
                  </a:lnTo>
                  <a:lnTo>
                    <a:pt x="4085" y="41632"/>
                  </a:lnTo>
                  <a:lnTo>
                    <a:pt x="4206" y="41449"/>
                  </a:lnTo>
                  <a:lnTo>
                    <a:pt x="4328" y="41144"/>
                  </a:lnTo>
                  <a:lnTo>
                    <a:pt x="4694" y="39864"/>
                  </a:lnTo>
                  <a:lnTo>
                    <a:pt x="4938" y="39316"/>
                  </a:lnTo>
                  <a:lnTo>
                    <a:pt x="5243" y="38767"/>
                  </a:lnTo>
                  <a:lnTo>
                    <a:pt x="5547" y="37975"/>
                  </a:lnTo>
                  <a:lnTo>
                    <a:pt x="5730" y="37548"/>
                  </a:lnTo>
                  <a:lnTo>
                    <a:pt x="5852" y="37121"/>
                  </a:lnTo>
                  <a:lnTo>
                    <a:pt x="5852" y="36755"/>
                  </a:lnTo>
                  <a:lnTo>
                    <a:pt x="5852" y="36390"/>
                  </a:lnTo>
                  <a:lnTo>
                    <a:pt x="5791" y="36329"/>
                  </a:lnTo>
                  <a:lnTo>
                    <a:pt x="5791" y="36268"/>
                  </a:lnTo>
                  <a:lnTo>
                    <a:pt x="5913" y="36085"/>
                  </a:lnTo>
                  <a:lnTo>
                    <a:pt x="6218" y="35597"/>
                  </a:lnTo>
                  <a:lnTo>
                    <a:pt x="7620" y="33464"/>
                  </a:lnTo>
                  <a:lnTo>
                    <a:pt x="8351" y="32245"/>
                  </a:lnTo>
                  <a:lnTo>
                    <a:pt x="9083" y="30965"/>
                  </a:lnTo>
                  <a:lnTo>
                    <a:pt x="9388" y="30355"/>
                  </a:lnTo>
                  <a:lnTo>
                    <a:pt x="9692" y="29746"/>
                  </a:lnTo>
                  <a:lnTo>
                    <a:pt x="9936" y="29075"/>
                  </a:lnTo>
                  <a:lnTo>
                    <a:pt x="10119" y="28405"/>
                  </a:lnTo>
                  <a:lnTo>
                    <a:pt x="10241" y="27673"/>
                  </a:lnTo>
                  <a:lnTo>
                    <a:pt x="10363" y="27369"/>
                  </a:lnTo>
                  <a:lnTo>
                    <a:pt x="10546" y="27003"/>
                  </a:lnTo>
                  <a:lnTo>
                    <a:pt x="10911" y="26333"/>
                  </a:lnTo>
                  <a:lnTo>
                    <a:pt x="11277" y="25601"/>
                  </a:lnTo>
                  <a:lnTo>
                    <a:pt x="11765" y="24321"/>
                  </a:lnTo>
                  <a:lnTo>
                    <a:pt x="12252" y="22980"/>
                  </a:lnTo>
                  <a:lnTo>
                    <a:pt x="12496" y="24016"/>
                  </a:lnTo>
                  <a:lnTo>
                    <a:pt x="12740" y="25113"/>
                  </a:lnTo>
                  <a:lnTo>
                    <a:pt x="12862" y="25662"/>
                  </a:lnTo>
                  <a:lnTo>
                    <a:pt x="12923" y="26272"/>
                  </a:lnTo>
                  <a:lnTo>
                    <a:pt x="12923" y="26881"/>
                  </a:lnTo>
                  <a:lnTo>
                    <a:pt x="12801" y="27430"/>
                  </a:lnTo>
                  <a:lnTo>
                    <a:pt x="12618" y="28222"/>
                  </a:lnTo>
                  <a:lnTo>
                    <a:pt x="12374" y="29014"/>
                  </a:lnTo>
                  <a:lnTo>
                    <a:pt x="11765" y="30477"/>
                  </a:lnTo>
                  <a:lnTo>
                    <a:pt x="11155" y="32001"/>
                  </a:lnTo>
                  <a:lnTo>
                    <a:pt x="10729" y="33525"/>
                  </a:lnTo>
                  <a:lnTo>
                    <a:pt x="10546" y="34317"/>
                  </a:lnTo>
                  <a:lnTo>
                    <a:pt x="10363" y="35171"/>
                  </a:lnTo>
                  <a:lnTo>
                    <a:pt x="10302" y="35963"/>
                  </a:lnTo>
                  <a:lnTo>
                    <a:pt x="10241" y="36755"/>
                  </a:lnTo>
                  <a:lnTo>
                    <a:pt x="10180" y="37609"/>
                  </a:lnTo>
                  <a:lnTo>
                    <a:pt x="10241" y="38401"/>
                  </a:lnTo>
                  <a:lnTo>
                    <a:pt x="10302" y="39255"/>
                  </a:lnTo>
                  <a:lnTo>
                    <a:pt x="10424" y="40047"/>
                  </a:lnTo>
                  <a:lnTo>
                    <a:pt x="10668" y="41693"/>
                  </a:lnTo>
                  <a:lnTo>
                    <a:pt x="11033" y="43338"/>
                  </a:lnTo>
                  <a:lnTo>
                    <a:pt x="11948" y="46508"/>
                  </a:lnTo>
                  <a:lnTo>
                    <a:pt x="12374" y="48093"/>
                  </a:lnTo>
                  <a:lnTo>
                    <a:pt x="12740" y="49678"/>
                  </a:lnTo>
                  <a:lnTo>
                    <a:pt x="12984" y="51323"/>
                  </a:lnTo>
                  <a:lnTo>
                    <a:pt x="13045" y="52116"/>
                  </a:lnTo>
                  <a:lnTo>
                    <a:pt x="13106" y="52908"/>
                  </a:lnTo>
                  <a:lnTo>
                    <a:pt x="13045" y="54249"/>
                  </a:lnTo>
                  <a:lnTo>
                    <a:pt x="12984" y="55529"/>
                  </a:lnTo>
                  <a:lnTo>
                    <a:pt x="12801" y="57175"/>
                  </a:lnTo>
                  <a:lnTo>
                    <a:pt x="12679" y="58028"/>
                  </a:lnTo>
                  <a:lnTo>
                    <a:pt x="12618" y="58820"/>
                  </a:lnTo>
                  <a:lnTo>
                    <a:pt x="12618" y="59674"/>
                  </a:lnTo>
                  <a:lnTo>
                    <a:pt x="12679" y="60527"/>
                  </a:lnTo>
                  <a:lnTo>
                    <a:pt x="12801" y="61320"/>
                  </a:lnTo>
                  <a:lnTo>
                    <a:pt x="12923" y="62173"/>
                  </a:lnTo>
                  <a:lnTo>
                    <a:pt x="13289" y="63819"/>
                  </a:lnTo>
                  <a:lnTo>
                    <a:pt x="13654" y="65464"/>
                  </a:lnTo>
                  <a:lnTo>
                    <a:pt x="14447" y="68756"/>
                  </a:lnTo>
                  <a:lnTo>
                    <a:pt x="14812" y="70402"/>
                  </a:lnTo>
                  <a:lnTo>
                    <a:pt x="14934" y="71255"/>
                  </a:lnTo>
                  <a:lnTo>
                    <a:pt x="15056" y="72047"/>
                  </a:lnTo>
                  <a:lnTo>
                    <a:pt x="15117" y="72474"/>
                  </a:lnTo>
                  <a:lnTo>
                    <a:pt x="15056" y="72840"/>
                  </a:lnTo>
                  <a:lnTo>
                    <a:pt x="14873" y="73632"/>
                  </a:lnTo>
                  <a:lnTo>
                    <a:pt x="14569" y="74363"/>
                  </a:lnTo>
                  <a:lnTo>
                    <a:pt x="14203" y="75034"/>
                  </a:lnTo>
                  <a:lnTo>
                    <a:pt x="13837" y="75522"/>
                  </a:lnTo>
                  <a:lnTo>
                    <a:pt x="13410" y="75887"/>
                  </a:lnTo>
                  <a:lnTo>
                    <a:pt x="13289" y="76070"/>
                  </a:lnTo>
                  <a:lnTo>
                    <a:pt x="13289" y="76253"/>
                  </a:lnTo>
                  <a:lnTo>
                    <a:pt x="13289" y="76497"/>
                  </a:lnTo>
                  <a:lnTo>
                    <a:pt x="13410" y="76619"/>
                  </a:lnTo>
                  <a:lnTo>
                    <a:pt x="13593" y="76741"/>
                  </a:lnTo>
                  <a:lnTo>
                    <a:pt x="13776" y="76802"/>
                  </a:lnTo>
                  <a:lnTo>
                    <a:pt x="14264" y="76802"/>
                  </a:lnTo>
                  <a:lnTo>
                    <a:pt x="14508" y="76984"/>
                  </a:lnTo>
                  <a:lnTo>
                    <a:pt x="14812" y="77045"/>
                  </a:lnTo>
                  <a:lnTo>
                    <a:pt x="15239" y="77167"/>
                  </a:lnTo>
                  <a:lnTo>
                    <a:pt x="15605" y="77167"/>
                  </a:lnTo>
                  <a:lnTo>
                    <a:pt x="15971" y="77106"/>
                  </a:lnTo>
                  <a:lnTo>
                    <a:pt x="16092" y="77106"/>
                  </a:lnTo>
                  <a:lnTo>
                    <a:pt x="16214" y="77167"/>
                  </a:lnTo>
                  <a:lnTo>
                    <a:pt x="16397" y="77289"/>
                  </a:lnTo>
                  <a:lnTo>
                    <a:pt x="16580" y="77289"/>
                  </a:lnTo>
                  <a:lnTo>
                    <a:pt x="16946" y="77350"/>
                  </a:lnTo>
                  <a:lnTo>
                    <a:pt x="17311" y="77289"/>
                  </a:lnTo>
                  <a:lnTo>
                    <a:pt x="17433" y="77228"/>
                  </a:lnTo>
                  <a:lnTo>
                    <a:pt x="17494" y="77106"/>
                  </a:lnTo>
                  <a:lnTo>
                    <a:pt x="17555" y="76863"/>
                  </a:lnTo>
                  <a:lnTo>
                    <a:pt x="17677" y="76131"/>
                  </a:lnTo>
                  <a:lnTo>
                    <a:pt x="17677" y="75339"/>
                  </a:lnTo>
                  <a:lnTo>
                    <a:pt x="17738" y="76131"/>
                  </a:lnTo>
                  <a:lnTo>
                    <a:pt x="17799" y="76924"/>
                  </a:lnTo>
                  <a:lnTo>
                    <a:pt x="17860" y="77106"/>
                  </a:lnTo>
                  <a:lnTo>
                    <a:pt x="17921" y="77228"/>
                  </a:lnTo>
                  <a:lnTo>
                    <a:pt x="18043" y="77289"/>
                  </a:lnTo>
                  <a:lnTo>
                    <a:pt x="18226" y="77350"/>
                  </a:lnTo>
                  <a:lnTo>
                    <a:pt x="18470" y="77350"/>
                  </a:lnTo>
                  <a:lnTo>
                    <a:pt x="18835" y="77289"/>
                  </a:lnTo>
                  <a:lnTo>
                    <a:pt x="19140" y="77167"/>
                  </a:lnTo>
                  <a:lnTo>
                    <a:pt x="19262" y="77106"/>
                  </a:lnTo>
                  <a:lnTo>
                    <a:pt x="19384" y="77106"/>
                  </a:lnTo>
                  <a:lnTo>
                    <a:pt x="19750" y="77167"/>
                  </a:lnTo>
                  <a:lnTo>
                    <a:pt x="20176" y="77167"/>
                  </a:lnTo>
                  <a:lnTo>
                    <a:pt x="20542" y="77106"/>
                  </a:lnTo>
                  <a:lnTo>
                    <a:pt x="20847" y="76924"/>
                  </a:lnTo>
                  <a:lnTo>
                    <a:pt x="21152" y="76802"/>
                  </a:lnTo>
                  <a:lnTo>
                    <a:pt x="21578" y="76802"/>
                  </a:lnTo>
                  <a:lnTo>
                    <a:pt x="21761" y="76741"/>
                  </a:lnTo>
                  <a:lnTo>
                    <a:pt x="21944" y="76619"/>
                  </a:lnTo>
                  <a:lnTo>
                    <a:pt x="22066" y="76436"/>
                  </a:lnTo>
                  <a:lnTo>
                    <a:pt x="22127" y="76253"/>
                  </a:lnTo>
                  <a:lnTo>
                    <a:pt x="22066" y="76070"/>
                  </a:lnTo>
                  <a:lnTo>
                    <a:pt x="21883" y="75887"/>
                  </a:lnTo>
                  <a:lnTo>
                    <a:pt x="21639" y="75704"/>
                  </a:lnTo>
                  <a:lnTo>
                    <a:pt x="21395" y="75461"/>
                  </a:lnTo>
                  <a:lnTo>
                    <a:pt x="21030" y="74851"/>
                  </a:lnTo>
                  <a:lnTo>
                    <a:pt x="20725" y="74242"/>
                  </a:lnTo>
                  <a:lnTo>
                    <a:pt x="20481" y="73571"/>
                  </a:lnTo>
                  <a:lnTo>
                    <a:pt x="20298" y="72901"/>
                  </a:lnTo>
                  <a:lnTo>
                    <a:pt x="20237" y="72718"/>
                  </a:lnTo>
                  <a:lnTo>
                    <a:pt x="20237" y="72474"/>
                  </a:lnTo>
                  <a:lnTo>
                    <a:pt x="20298" y="72047"/>
                  </a:lnTo>
                  <a:lnTo>
                    <a:pt x="20420" y="71194"/>
                  </a:lnTo>
                  <a:lnTo>
                    <a:pt x="20603" y="70402"/>
                  </a:lnTo>
                  <a:lnTo>
                    <a:pt x="20908" y="68756"/>
                  </a:lnTo>
                  <a:lnTo>
                    <a:pt x="21334" y="67110"/>
                  </a:lnTo>
                  <a:lnTo>
                    <a:pt x="22127" y="63819"/>
                  </a:lnTo>
                  <a:lnTo>
                    <a:pt x="22432" y="62173"/>
                  </a:lnTo>
                  <a:lnTo>
                    <a:pt x="22736" y="60527"/>
                  </a:lnTo>
                  <a:lnTo>
                    <a:pt x="22736" y="59674"/>
                  </a:lnTo>
                  <a:lnTo>
                    <a:pt x="22736" y="58820"/>
                  </a:lnTo>
                  <a:lnTo>
                    <a:pt x="22675" y="57967"/>
                  </a:lnTo>
                  <a:lnTo>
                    <a:pt x="22554" y="57114"/>
                  </a:lnTo>
                  <a:lnTo>
                    <a:pt x="22371" y="55468"/>
                  </a:lnTo>
                  <a:lnTo>
                    <a:pt x="22310" y="53822"/>
                  </a:lnTo>
                  <a:lnTo>
                    <a:pt x="22310" y="52359"/>
                  </a:lnTo>
                  <a:lnTo>
                    <a:pt x="22432" y="50958"/>
                  </a:lnTo>
                  <a:lnTo>
                    <a:pt x="22675" y="49556"/>
                  </a:lnTo>
                  <a:lnTo>
                    <a:pt x="22980" y="48154"/>
                  </a:lnTo>
                  <a:lnTo>
                    <a:pt x="23894" y="44923"/>
                  </a:lnTo>
                  <a:lnTo>
                    <a:pt x="24321" y="43338"/>
                  </a:lnTo>
                  <a:lnTo>
                    <a:pt x="24687" y="41693"/>
                  </a:lnTo>
                  <a:lnTo>
                    <a:pt x="24931" y="40047"/>
                  </a:lnTo>
                  <a:lnTo>
                    <a:pt x="25114" y="38401"/>
                  </a:lnTo>
                  <a:lnTo>
                    <a:pt x="25175" y="37609"/>
                  </a:lnTo>
                  <a:lnTo>
                    <a:pt x="25175" y="36755"/>
                  </a:lnTo>
                  <a:lnTo>
                    <a:pt x="25114" y="35902"/>
                  </a:lnTo>
                  <a:lnTo>
                    <a:pt x="24992" y="35049"/>
                  </a:lnTo>
                  <a:lnTo>
                    <a:pt x="24870" y="34256"/>
                  </a:lnTo>
                  <a:lnTo>
                    <a:pt x="24626" y="33464"/>
                  </a:lnTo>
                  <a:lnTo>
                    <a:pt x="24199" y="31940"/>
                  </a:lnTo>
                  <a:lnTo>
                    <a:pt x="23894" y="31209"/>
                  </a:lnTo>
                  <a:lnTo>
                    <a:pt x="23590" y="30477"/>
                  </a:lnTo>
                  <a:lnTo>
                    <a:pt x="23285" y="29746"/>
                  </a:lnTo>
                  <a:lnTo>
                    <a:pt x="22980" y="29014"/>
                  </a:lnTo>
                  <a:lnTo>
                    <a:pt x="22736" y="28222"/>
                  </a:lnTo>
                  <a:lnTo>
                    <a:pt x="22554" y="27430"/>
                  </a:lnTo>
                  <a:lnTo>
                    <a:pt x="22432" y="26576"/>
                  </a:lnTo>
                  <a:lnTo>
                    <a:pt x="22493" y="25784"/>
                  </a:lnTo>
                  <a:lnTo>
                    <a:pt x="22614" y="25174"/>
                  </a:lnTo>
                  <a:lnTo>
                    <a:pt x="22736" y="24565"/>
                  </a:lnTo>
                  <a:lnTo>
                    <a:pt x="23163" y="22980"/>
                  </a:lnTo>
                  <a:lnTo>
                    <a:pt x="23529" y="24138"/>
                  </a:lnTo>
                  <a:lnTo>
                    <a:pt x="23955" y="25296"/>
                  </a:lnTo>
                  <a:lnTo>
                    <a:pt x="24260" y="25967"/>
                  </a:lnTo>
                  <a:lnTo>
                    <a:pt x="24565" y="26576"/>
                  </a:lnTo>
                  <a:lnTo>
                    <a:pt x="24870" y="27125"/>
                  </a:lnTo>
                  <a:lnTo>
                    <a:pt x="25114" y="27734"/>
                  </a:lnTo>
                  <a:lnTo>
                    <a:pt x="25418" y="29075"/>
                  </a:lnTo>
                  <a:lnTo>
                    <a:pt x="25662" y="29685"/>
                  </a:lnTo>
                  <a:lnTo>
                    <a:pt x="25967" y="30355"/>
                  </a:lnTo>
                  <a:lnTo>
                    <a:pt x="26637" y="31635"/>
                  </a:lnTo>
                  <a:lnTo>
                    <a:pt x="27369" y="32855"/>
                  </a:lnTo>
                  <a:lnTo>
                    <a:pt x="28832" y="35171"/>
                  </a:lnTo>
                  <a:lnTo>
                    <a:pt x="29441" y="36085"/>
                  </a:lnTo>
                  <a:lnTo>
                    <a:pt x="29563" y="36207"/>
                  </a:lnTo>
                  <a:lnTo>
                    <a:pt x="29563" y="36329"/>
                  </a:lnTo>
                  <a:lnTo>
                    <a:pt x="29502" y="36390"/>
                  </a:lnTo>
                  <a:lnTo>
                    <a:pt x="29502" y="36755"/>
                  </a:lnTo>
                  <a:lnTo>
                    <a:pt x="29502" y="37121"/>
                  </a:lnTo>
                  <a:lnTo>
                    <a:pt x="29624" y="37487"/>
                  </a:lnTo>
                  <a:lnTo>
                    <a:pt x="29868" y="38157"/>
                  </a:lnTo>
                  <a:lnTo>
                    <a:pt x="30538" y="39498"/>
                  </a:lnTo>
                  <a:lnTo>
                    <a:pt x="30660" y="39803"/>
                  </a:lnTo>
                  <a:lnTo>
                    <a:pt x="30721" y="40108"/>
                  </a:lnTo>
                  <a:lnTo>
                    <a:pt x="30904" y="40717"/>
                  </a:lnTo>
                  <a:lnTo>
                    <a:pt x="31026" y="41205"/>
                  </a:lnTo>
                  <a:lnTo>
                    <a:pt x="31148" y="41449"/>
                  </a:lnTo>
                  <a:lnTo>
                    <a:pt x="31270" y="41632"/>
                  </a:lnTo>
                  <a:lnTo>
                    <a:pt x="31453" y="41754"/>
                  </a:lnTo>
                  <a:lnTo>
                    <a:pt x="31636" y="41815"/>
                  </a:lnTo>
                  <a:lnTo>
                    <a:pt x="31757" y="41693"/>
                  </a:lnTo>
                  <a:lnTo>
                    <a:pt x="31879" y="41449"/>
                  </a:lnTo>
                  <a:lnTo>
                    <a:pt x="31818" y="41144"/>
                  </a:lnTo>
                  <a:lnTo>
                    <a:pt x="31757" y="40778"/>
                  </a:lnTo>
                  <a:lnTo>
                    <a:pt x="31636" y="40108"/>
                  </a:lnTo>
                  <a:lnTo>
                    <a:pt x="31940" y="40900"/>
                  </a:lnTo>
                  <a:lnTo>
                    <a:pt x="32245" y="41632"/>
                  </a:lnTo>
                  <a:lnTo>
                    <a:pt x="32428" y="41997"/>
                  </a:lnTo>
                  <a:lnTo>
                    <a:pt x="32611" y="42241"/>
                  </a:lnTo>
                  <a:lnTo>
                    <a:pt x="32733" y="42363"/>
                  </a:lnTo>
                  <a:lnTo>
                    <a:pt x="33038" y="42363"/>
                  </a:lnTo>
                  <a:lnTo>
                    <a:pt x="33159" y="42241"/>
                  </a:lnTo>
                  <a:lnTo>
                    <a:pt x="33220" y="42058"/>
                  </a:lnTo>
                  <a:lnTo>
                    <a:pt x="33220" y="41876"/>
                  </a:lnTo>
                  <a:lnTo>
                    <a:pt x="33098" y="41571"/>
                  </a:lnTo>
                  <a:lnTo>
                    <a:pt x="32794" y="40778"/>
                  </a:lnTo>
                  <a:lnTo>
                    <a:pt x="32550" y="40230"/>
                  </a:lnTo>
                  <a:lnTo>
                    <a:pt x="32489" y="39925"/>
                  </a:lnTo>
                  <a:lnTo>
                    <a:pt x="32428" y="39620"/>
                  </a:lnTo>
                  <a:lnTo>
                    <a:pt x="32611" y="39925"/>
                  </a:lnTo>
                  <a:lnTo>
                    <a:pt x="32794" y="40230"/>
                  </a:lnTo>
                  <a:lnTo>
                    <a:pt x="33098" y="40900"/>
                  </a:lnTo>
                  <a:lnTo>
                    <a:pt x="33403" y="41632"/>
                  </a:lnTo>
                  <a:lnTo>
                    <a:pt x="33586" y="41936"/>
                  </a:lnTo>
                  <a:lnTo>
                    <a:pt x="33708" y="42119"/>
                  </a:lnTo>
                  <a:lnTo>
                    <a:pt x="33830" y="42180"/>
                  </a:lnTo>
                  <a:lnTo>
                    <a:pt x="34013" y="42241"/>
                  </a:lnTo>
                  <a:lnTo>
                    <a:pt x="34135" y="42180"/>
                  </a:lnTo>
                  <a:lnTo>
                    <a:pt x="34257" y="42119"/>
                  </a:lnTo>
                  <a:lnTo>
                    <a:pt x="34318" y="41936"/>
                  </a:lnTo>
                  <a:lnTo>
                    <a:pt x="34318" y="41754"/>
                  </a:lnTo>
                  <a:lnTo>
                    <a:pt x="34257" y="41510"/>
                  </a:lnTo>
                  <a:lnTo>
                    <a:pt x="34074" y="41083"/>
                  </a:lnTo>
                  <a:lnTo>
                    <a:pt x="33342" y="39620"/>
                  </a:lnTo>
                  <a:lnTo>
                    <a:pt x="34257" y="40839"/>
                  </a:lnTo>
                  <a:lnTo>
                    <a:pt x="34500" y="41144"/>
                  </a:lnTo>
                  <a:lnTo>
                    <a:pt x="34683" y="41266"/>
                  </a:lnTo>
                  <a:lnTo>
                    <a:pt x="34866" y="41266"/>
                  </a:lnTo>
                  <a:lnTo>
                    <a:pt x="34927" y="41205"/>
                  </a:lnTo>
                  <a:lnTo>
                    <a:pt x="34988" y="41144"/>
                  </a:lnTo>
                  <a:lnTo>
                    <a:pt x="35049" y="40961"/>
                  </a:lnTo>
                  <a:lnTo>
                    <a:pt x="34988" y="40778"/>
                  </a:lnTo>
                  <a:lnTo>
                    <a:pt x="34927" y="40596"/>
                  </a:lnTo>
                  <a:lnTo>
                    <a:pt x="34439" y="39803"/>
                  </a:lnTo>
                  <a:lnTo>
                    <a:pt x="34013" y="39011"/>
                  </a:lnTo>
                  <a:lnTo>
                    <a:pt x="33586" y="38218"/>
                  </a:lnTo>
                  <a:lnTo>
                    <a:pt x="33464" y="38036"/>
                  </a:lnTo>
                  <a:lnTo>
                    <a:pt x="33403" y="37792"/>
                  </a:lnTo>
                  <a:lnTo>
                    <a:pt x="33525" y="37792"/>
                  </a:lnTo>
                  <a:lnTo>
                    <a:pt x="33647" y="37914"/>
                  </a:lnTo>
                  <a:lnTo>
                    <a:pt x="33830" y="38218"/>
                  </a:lnTo>
                  <a:lnTo>
                    <a:pt x="34074" y="38340"/>
                  </a:lnTo>
                  <a:lnTo>
                    <a:pt x="34257" y="38401"/>
                  </a:lnTo>
                  <a:lnTo>
                    <a:pt x="34744" y="38523"/>
                  </a:lnTo>
                  <a:lnTo>
                    <a:pt x="35049" y="38523"/>
                  </a:lnTo>
                  <a:lnTo>
                    <a:pt x="35171" y="38462"/>
                  </a:lnTo>
                  <a:lnTo>
                    <a:pt x="35293" y="38340"/>
                  </a:lnTo>
                  <a:lnTo>
                    <a:pt x="35354" y="38157"/>
                  </a:lnTo>
                  <a:lnTo>
                    <a:pt x="35293" y="38036"/>
                  </a:lnTo>
                  <a:lnTo>
                    <a:pt x="35232" y="37853"/>
                  </a:lnTo>
                  <a:lnTo>
                    <a:pt x="35049" y="37731"/>
                  </a:lnTo>
                  <a:lnTo>
                    <a:pt x="34744" y="37548"/>
                  </a:lnTo>
                  <a:lnTo>
                    <a:pt x="34500" y="37365"/>
                  </a:lnTo>
                  <a:lnTo>
                    <a:pt x="34013" y="36877"/>
                  </a:lnTo>
                  <a:lnTo>
                    <a:pt x="33586" y="36390"/>
                  </a:lnTo>
                  <a:lnTo>
                    <a:pt x="33098" y="35902"/>
                  </a:lnTo>
                  <a:lnTo>
                    <a:pt x="32550" y="35415"/>
                  </a:lnTo>
                  <a:lnTo>
                    <a:pt x="32184" y="35293"/>
                  </a:lnTo>
                  <a:lnTo>
                    <a:pt x="31879" y="35110"/>
                  </a:lnTo>
                  <a:lnTo>
                    <a:pt x="31392" y="35110"/>
                  </a:lnTo>
                  <a:lnTo>
                    <a:pt x="31270" y="34988"/>
                  </a:lnTo>
                  <a:lnTo>
                    <a:pt x="31148" y="34805"/>
                  </a:lnTo>
                  <a:lnTo>
                    <a:pt x="31026" y="34439"/>
                  </a:lnTo>
                  <a:lnTo>
                    <a:pt x="30721" y="33647"/>
                  </a:lnTo>
                  <a:lnTo>
                    <a:pt x="30538" y="32794"/>
                  </a:lnTo>
                  <a:lnTo>
                    <a:pt x="30112" y="31026"/>
                  </a:lnTo>
                  <a:lnTo>
                    <a:pt x="29868" y="29990"/>
                  </a:lnTo>
                  <a:lnTo>
                    <a:pt x="29563" y="28954"/>
                  </a:lnTo>
                  <a:lnTo>
                    <a:pt x="29380" y="28405"/>
                  </a:lnTo>
                  <a:lnTo>
                    <a:pt x="29136" y="27917"/>
                  </a:lnTo>
                  <a:lnTo>
                    <a:pt x="28893" y="27430"/>
                  </a:lnTo>
                  <a:lnTo>
                    <a:pt x="28588" y="27003"/>
                  </a:lnTo>
                  <a:lnTo>
                    <a:pt x="28222" y="26515"/>
                  </a:lnTo>
                  <a:lnTo>
                    <a:pt x="28039" y="26272"/>
                  </a:lnTo>
                  <a:lnTo>
                    <a:pt x="27856" y="25967"/>
                  </a:lnTo>
                  <a:lnTo>
                    <a:pt x="27674" y="25479"/>
                  </a:lnTo>
                  <a:lnTo>
                    <a:pt x="27552" y="24931"/>
                  </a:lnTo>
                  <a:lnTo>
                    <a:pt x="27308" y="23468"/>
                  </a:lnTo>
                  <a:lnTo>
                    <a:pt x="27003" y="22066"/>
                  </a:lnTo>
                  <a:lnTo>
                    <a:pt x="26698" y="20664"/>
                  </a:lnTo>
                  <a:lnTo>
                    <a:pt x="26455" y="19262"/>
                  </a:lnTo>
                  <a:lnTo>
                    <a:pt x="26333" y="18470"/>
                  </a:lnTo>
                  <a:lnTo>
                    <a:pt x="26272" y="17616"/>
                  </a:lnTo>
                  <a:lnTo>
                    <a:pt x="26211" y="17129"/>
                  </a:lnTo>
                  <a:lnTo>
                    <a:pt x="26211" y="16580"/>
                  </a:lnTo>
                  <a:lnTo>
                    <a:pt x="26028" y="15849"/>
                  </a:lnTo>
                  <a:lnTo>
                    <a:pt x="25906" y="15483"/>
                  </a:lnTo>
                  <a:lnTo>
                    <a:pt x="25784" y="15178"/>
                  </a:lnTo>
                  <a:lnTo>
                    <a:pt x="25540" y="14812"/>
                  </a:lnTo>
                  <a:lnTo>
                    <a:pt x="25357" y="14508"/>
                  </a:lnTo>
                  <a:lnTo>
                    <a:pt x="24809" y="13959"/>
                  </a:lnTo>
                  <a:lnTo>
                    <a:pt x="24199" y="13471"/>
                  </a:lnTo>
                  <a:lnTo>
                    <a:pt x="23468" y="13106"/>
                  </a:lnTo>
                  <a:lnTo>
                    <a:pt x="22797" y="12801"/>
                  </a:lnTo>
                  <a:lnTo>
                    <a:pt x="22005" y="12557"/>
                  </a:lnTo>
                  <a:lnTo>
                    <a:pt x="21273" y="12374"/>
                  </a:lnTo>
                  <a:lnTo>
                    <a:pt x="20908" y="12313"/>
                  </a:lnTo>
                  <a:lnTo>
                    <a:pt x="20542" y="12191"/>
                  </a:lnTo>
                  <a:lnTo>
                    <a:pt x="20237" y="12009"/>
                  </a:lnTo>
                  <a:lnTo>
                    <a:pt x="19993" y="11765"/>
                  </a:lnTo>
                  <a:lnTo>
                    <a:pt x="19811" y="11521"/>
                  </a:lnTo>
                  <a:lnTo>
                    <a:pt x="19750" y="11155"/>
                  </a:lnTo>
                  <a:lnTo>
                    <a:pt x="19689" y="10850"/>
                  </a:lnTo>
                  <a:lnTo>
                    <a:pt x="19689" y="10485"/>
                  </a:lnTo>
                  <a:lnTo>
                    <a:pt x="19689" y="10119"/>
                  </a:lnTo>
                  <a:lnTo>
                    <a:pt x="19750" y="9997"/>
                  </a:lnTo>
                  <a:lnTo>
                    <a:pt x="19872" y="9875"/>
                  </a:lnTo>
                  <a:lnTo>
                    <a:pt x="20359" y="9327"/>
                  </a:lnTo>
                  <a:lnTo>
                    <a:pt x="20664" y="8717"/>
                  </a:lnTo>
                  <a:lnTo>
                    <a:pt x="21030" y="8047"/>
                  </a:lnTo>
                  <a:lnTo>
                    <a:pt x="21273" y="7315"/>
                  </a:lnTo>
                  <a:lnTo>
                    <a:pt x="21395" y="6523"/>
                  </a:lnTo>
                  <a:lnTo>
                    <a:pt x="21517" y="5730"/>
                  </a:lnTo>
                  <a:lnTo>
                    <a:pt x="21578" y="4938"/>
                  </a:lnTo>
                  <a:lnTo>
                    <a:pt x="21578" y="4085"/>
                  </a:lnTo>
                  <a:lnTo>
                    <a:pt x="21456" y="3292"/>
                  </a:lnTo>
                  <a:lnTo>
                    <a:pt x="21273" y="2500"/>
                  </a:lnTo>
                  <a:lnTo>
                    <a:pt x="21030" y="1951"/>
                  </a:lnTo>
                  <a:lnTo>
                    <a:pt x="20725" y="1403"/>
                  </a:lnTo>
                  <a:lnTo>
                    <a:pt x="20298" y="976"/>
                  </a:lnTo>
                  <a:lnTo>
                    <a:pt x="19811" y="610"/>
                  </a:lnTo>
                  <a:lnTo>
                    <a:pt x="19506" y="428"/>
                  </a:lnTo>
                  <a:lnTo>
                    <a:pt x="19140" y="245"/>
                  </a:lnTo>
                  <a:lnTo>
                    <a:pt x="18774" y="123"/>
                  </a:lnTo>
                  <a:lnTo>
                    <a:pt x="18348" y="62"/>
                  </a:lnTo>
                  <a:lnTo>
                    <a:pt x="17555" y="1"/>
                  </a:ln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8341889" y="2276000"/>
            <a:ext cx="433800" cy="433800"/>
            <a:chOff x="5382800" y="412975"/>
            <a:chExt cx="433800" cy="433800"/>
          </a:xfrm>
        </p:grpSpPr>
        <p:sp>
          <p:nvSpPr>
            <p:cNvPr id="189" name="Google Shape;189;p20"/>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0"/>
          <p:cNvGrpSpPr/>
          <p:nvPr/>
        </p:nvGrpSpPr>
        <p:grpSpPr>
          <a:xfrm>
            <a:off x="7429251" y="3727838"/>
            <a:ext cx="273901" cy="273901"/>
            <a:chOff x="5382800" y="412975"/>
            <a:chExt cx="433800" cy="433800"/>
          </a:xfrm>
        </p:grpSpPr>
        <p:sp>
          <p:nvSpPr>
            <p:cNvPr id="193" name="Google Shape;193;p20"/>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0"/>
          <p:cNvGrpSpPr/>
          <p:nvPr/>
        </p:nvGrpSpPr>
        <p:grpSpPr>
          <a:xfrm>
            <a:off x="7147751" y="1087654"/>
            <a:ext cx="538389" cy="538389"/>
            <a:chOff x="5382800" y="412975"/>
            <a:chExt cx="433800" cy="433800"/>
          </a:xfrm>
        </p:grpSpPr>
        <p:sp>
          <p:nvSpPr>
            <p:cNvPr id="197" name="Google Shape;197;p20"/>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7809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3217DE-3AD2-493D-AE3F-69F62A43590D}"/>
              </a:ext>
            </a:extLst>
          </p:cNvPr>
          <p:cNvSpPr>
            <a:spLocks noGrp="1"/>
          </p:cNvSpPr>
          <p:nvPr>
            <p:ph type="body" idx="1"/>
          </p:nvPr>
        </p:nvSpPr>
        <p:spPr>
          <a:xfrm>
            <a:off x="877608" y="240846"/>
            <a:ext cx="7392717" cy="3769800"/>
          </a:xfrm>
        </p:spPr>
        <p:txBody>
          <a:bodyPr/>
          <a:lstStyle/>
          <a:p>
            <a:pPr marL="38100" indent="0">
              <a:buNone/>
            </a:pPr>
            <a:r>
              <a:rPr lang="en-US" sz="2400" i="0"/>
              <a:t>Since lasso, backward elimination and forward selection all yield different models, for the classification part we will stick to the results obtained via </a:t>
            </a:r>
            <a:endParaRPr lang="en-US" sz="2400"/>
          </a:p>
          <a:p>
            <a:r>
              <a:rPr lang="en-US" sz="2400" i="0"/>
              <a:t>Lasso regression (</a:t>
            </a:r>
            <a:r>
              <a:rPr lang="en-US" sz="2400" b="1" i="0"/>
              <a:t>more reliable</a:t>
            </a:r>
            <a:r>
              <a:rPr lang="en-US" sz="2400" i="0"/>
              <a:t>)</a:t>
            </a:r>
            <a:endParaRPr lang="en-US" sz="2400"/>
          </a:p>
          <a:p>
            <a:r>
              <a:rPr lang="en-US" sz="2400" i="0"/>
              <a:t>Forward selection based on p-values (</a:t>
            </a:r>
            <a:r>
              <a:rPr lang="en-US" sz="2400" b="1" i="0"/>
              <a:t>yields a minimal model</a:t>
            </a:r>
            <a:r>
              <a:rPr lang="en-US" sz="2400" i="0"/>
              <a:t>)</a:t>
            </a:r>
            <a:endParaRPr lang="en-US" sz="2400"/>
          </a:p>
          <a:p>
            <a:endParaRPr lang="en-US" sz="1800"/>
          </a:p>
        </p:txBody>
      </p:sp>
      <p:sp>
        <p:nvSpPr>
          <p:cNvPr id="3" name="Slide Number Placeholder 2">
            <a:extLst>
              <a:ext uri="{FF2B5EF4-FFF2-40B4-BE49-F238E27FC236}">
                <a16:creationId xmlns:a16="http://schemas.microsoft.com/office/drawing/2014/main" id="{0CCF41FC-A33F-493F-BD14-8CFC19F85B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17</a:t>
            </a:fld>
            <a:endParaRPr lang="en"/>
          </a:p>
        </p:txBody>
      </p:sp>
    </p:spTree>
    <p:extLst>
      <p:ext uri="{BB962C8B-B14F-4D97-AF65-F5344CB8AC3E}">
        <p14:creationId xmlns:p14="http://schemas.microsoft.com/office/powerpoint/2010/main" val="328375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0787" y="1907659"/>
            <a:ext cx="8191555" cy="1045200"/>
          </a:xfrm>
          <a:prstGeom prst="rect">
            <a:avLst/>
          </a:prstGeom>
        </p:spPr>
        <p:txBody>
          <a:bodyPr spcFirstLastPara="1" wrap="square" lIns="91425" tIns="91425" rIns="91425" bIns="91425" anchor="b" anchorCtr="0">
            <a:noAutofit/>
          </a:bodyPr>
          <a:lstStyle/>
          <a:p>
            <a:r>
              <a:rPr lang="en" sz="2400" b="1"/>
              <a:t>4.Prediction: </a:t>
            </a:r>
            <a:br>
              <a:rPr lang="en" sz="2400" b="1"/>
            </a:br>
            <a:br>
              <a:rPr lang="en" sz="2400"/>
            </a:br>
            <a:r>
              <a:rPr lang="en" sz="2400"/>
              <a:t>Use decision tree and naive bayes to construct prediction model respectively using parameters obtained via lasso regression and forward selection</a:t>
            </a:r>
            <a:endParaRPr lang="en-US" sz="2400"/>
          </a:p>
        </p:txBody>
      </p:sp>
      <p:sp>
        <p:nvSpPr>
          <p:cNvPr id="99" name="Google Shape;99;p15"/>
          <p:cNvSpPr txBox="1">
            <a:spLocks noGrp="1"/>
          </p:cNvSpPr>
          <p:nvPr>
            <p:ph type="subTitle" idx="1"/>
          </p:nvPr>
        </p:nvSpPr>
        <p:spPr>
          <a:xfrm>
            <a:off x="534988" y="3518812"/>
            <a:ext cx="8492762" cy="687600"/>
          </a:xfrm>
          <a:prstGeom prst="rect">
            <a:avLst/>
          </a:prstGeom>
        </p:spPr>
        <p:txBody>
          <a:bodyPr spcFirstLastPara="1" wrap="square" lIns="91425" tIns="91425" rIns="91425" bIns="91425" anchor="ctr" anchorCtr="0">
            <a:noAutofit/>
          </a:bodyPr>
          <a:lstStyle/>
          <a:p>
            <a:pPr marL="0" indent="0"/>
            <a:endParaRPr lang="en"/>
          </a:p>
          <a:p>
            <a:br>
              <a:rPr lang="en-US"/>
            </a:br>
            <a:endParaRPr lang="en-US"/>
          </a:p>
          <a:p>
            <a:pPr marL="0" indent="0"/>
            <a:endParaRPr lang="en"/>
          </a:p>
        </p:txBody>
      </p:sp>
      <p:sp>
        <p:nvSpPr>
          <p:cNvPr id="100" name="Google Shape;100;p15"/>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Graphic 2" descr="Bar graph with upward trend with solid fill">
            <a:extLst>
              <a:ext uri="{FF2B5EF4-FFF2-40B4-BE49-F238E27FC236}">
                <a16:creationId xmlns:a16="http://schemas.microsoft.com/office/drawing/2014/main" id="{DB95C106-0757-43EB-8539-8D5C64FEE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9285" y="861331"/>
            <a:ext cx="559254" cy="559254"/>
          </a:xfrm>
          <a:prstGeom prst="rect">
            <a:avLst/>
          </a:prstGeom>
        </p:spPr>
      </p:pic>
    </p:spTree>
    <p:extLst>
      <p:ext uri="{BB962C8B-B14F-4D97-AF65-F5344CB8AC3E}">
        <p14:creationId xmlns:p14="http://schemas.microsoft.com/office/powerpoint/2010/main" val="18984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r>
              <a:rPr lang="en"/>
              <a:t>Decision Tree (with parameters from lasso regression)</a:t>
            </a:r>
            <a:endParaRPr lang="en-US"/>
          </a:p>
        </p:txBody>
      </p:sp>
      <p:sp>
        <p:nvSpPr>
          <p:cNvPr id="371" name="Google Shape;371;p36"/>
          <p:cNvSpPr txBox="1">
            <a:spLocks noGrp="1"/>
          </p:cNvSpPr>
          <p:nvPr>
            <p:ph type="body" idx="1"/>
          </p:nvPr>
        </p:nvSpPr>
        <p:spPr>
          <a:xfrm>
            <a:off x="844425" y="1170682"/>
            <a:ext cx="3469790" cy="4032878"/>
          </a:xfrm>
          <a:prstGeom prst="rect">
            <a:avLst/>
          </a:prstGeom>
        </p:spPr>
        <p:txBody>
          <a:bodyPr spcFirstLastPara="1" wrap="square" lIns="91425" tIns="91425" rIns="91425" bIns="91425" anchor="t" anchorCtr="0">
            <a:noAutofit/>
          </a:bodyPr>
          <a:lstStyle/>
          <a:p>
            <a:r>
              <a:rPr lang="en" sz="1200"/>
              <a:t>For this decision tree, the number of false positives is very low at 7. On the other hand, the number of true positives is relatively good at 12. This seems like a </a:t>
            </a:r>
            <a:r>
              <a:rPr lang="en" sz="1200" b="1"/>
              <a:t>moderately good model</a:t>
            </a:r>
            <a:r>
              <a:rPr lang="en" sz="1200"/>
              <a:t> in terms of performance, because the number of false negatives is a bit high at 197.</a:t>
            </a:r>
          </a:p>
          <a:p>
            <a:r>
              <a:rPr lang="en" sz="1200"/>
              <a:t>In order to be classified as a positive, a person must be either:</a:t>
            </a:r>
          </a:p>
          <a:p>
            <a:pPr marL="247650" indent="-171450">
              <a:buFont typeface="Wingdings"/>
              <a:buChar char="q"/>
            </a:pPr>
            <a:r>
              <a:rPr lang="en" sz="1200"/>
              <a:t>older than 54 years, but younger than 65, with an average glucose level of 104 or more, currently a smoker, having heart disease or</a:t>
            </a:r>
          </a:p>
          <a:p>
            <a:pPr marL="247650" indent="-171450">
              <a:buFont typeface="Wingdings"/>
              <a:buChar char="q"/>
            </a:pPr>
            <a:r>
              <a:rPr lang="en" sz="1200"/>
              <a:t>older than 68, with an average glucose level of 231 or more, working for the government or at a private company, and having hypertension</a:t>
            </a:r>
          </a:p>
          <a:p>
            <a:r>
              <a:rPr lang="en" sz="1200"/>
              <a:t>PPV = 95.9% (quite high) </a:t>
            </a:r>
          </a:p>
          <a:p>
            <a:r>
              <a:rPr lang="en" sz="1200"/>
              <a:t>Detection Rate = 95.6%.</a:t>
            </a:r>
          </a:p>
          <a:p>
            <a:pPr marL="171450" indent="-171450"/>
            <a:endParaRPr lang="en" sz="1100"/>
          </a:p>
          <a:p>
            <a:pPr marL="0" indent="0">
              <a:lnSpc>
                <a:spcPct val="115000"/>
              </a:lnSpc>
              <a:buNone/>
            </a:pPr>
            <a:endParaRPr lang="en" sz="1200"/>
          </a:p>
        </p:txBody>
      </p:sp>
      <p:sp>
        <p:nvSpPr>
          <p:cNvPr id="372" name="Google Shape;372;p3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19</a:t>
            </a:fld>
            <a:endParaRPr/>
          </a:p>
        </p:txBody>
      </p:sp>
      <p:pic>
        <p:nvPicPr>
          <p:cNvPr id="2" name="Picture 2" descr="Diagram, schematic&#10;&#10;Description automatically generated">
            <a:extLst>
              <a:ext uri="{FF2B5EF4-FFF2-40B4-BE49-F238E27FC236}">
                <a16:creationId xmlns:a16="http://schemas.microsoft.com/office/drawing/2014/main" id="{6C46A48B-657B-4482-B29E-49A371951BA4}"/>
              </a:ext>
            </a:extLst>
          </p:cNvPr>
          <p:cNvPicPr>
            <a:picLocks noChangeAspect="1"/>
          </p:cNvPicPr>
          <p:nvPr/>
        </p:nvPicPr>
        <p:blipFill>
          <a:blip r:embed="rId3"/>
          <a:stretch>
            <a:fillRect/>
          </a:stretch>
        </p:blipFill>
        <p:spPr>
          <a:xfrm>
            <a:off x="4371975" y="2106927"/>
            <a:ext cx="4408714" cy="2868664"/>
          </a:xfrm>
          <a:prstGeom prst="rect">
            <a:avLst/>
          </a:prstGeom>
        </p:spPr>
      </p:pic>
      <p:pic>
        <p:nvPicPr>
          <p:cNvPr id="3" name="Picture 3" descr="Table&#10;&#10;Description automatically generated">
            <a:extLst>
              <a:ext uri="{FF2B5EF4-FFF2-40B4-BE49-F238E27FC236}">
                <a16:creationId xmlns:a16="http://schemas.microsoft.com/office/drawing/2014/main" id="{D1A31E03-9894-406C-84A1-085CD8993C4D}"/>
              </a:ext>
            </a:extLst>
          </p:cNvPr>
          <p:cNvPicPr>
            <a:picLocks noChangeAspect="1"/>
          </p:cNvPicPr>
          <p:nvPr/>
        </p:nvPicPr>
        <p:blipFill>
          <a:blip r:embed="rId4"/>
          <a:stretch>
            <a:fillRect/>
          </a:stretch>
        </p:blipFill>
        <p:spPr>
          <a:xfrm>
            <a:off x="7184571" y="55568"/>
            <a:ext cx="1930854" cy="2550418"/>
          </a:xfrm>
          <a:prstGeom prst="rect">
            <a:avLst/>
          </a:prstGeom>
        </p:spPr>
      </p:pic>
      <p:sp>
        <p:nvSpPr>
          <p:cNvPr id="12" name="Rectangle: Rounded Corners 11">
            <a:extLst>
              <a:ext uri="{FF2B5EF4-FFF2-40B4-BE49-F238E27FC236}">
                <a16:creationId xmlns:a16="http://schemas.microsoft.com/office/drawing/2014/main" id="{AD7D0179-1258-4514-AA11-0F36A5846365}"/>
              </a:ext>
            </a:extLst>
          </p:cNvPr>
          <p:cNvSpPr/>
          <p:nvPr/>
        </p:nvSpPr>
        <p:spPr>
          <a:xfrm>
            <a:off x="7311118" y="289832"/>
            <a:ext cx="698047" cy="4000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4" name="Graphic 4" descr="Tree With Roots with solid fill">
            <a:extLst>
              <a:ext uri="{FF2B5EF4-FFF2-40B4-BE49-F238E27FC236}">
                <a16:creationId xmlns:a16="http://schemas.microsoft.com/office/drawing/2014/main" id="{B9E4C2C0-819D-423C-8663-DCD3D9EC92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3747" y="244642"/>
            <a:ext cx="658729" cy="653716"/>
          </a:xfrm>
          <a:prstGeom prst="rect">
            <a:avLst/>
          </a:prstGeom>
        </p:spPr>
      </p:pic>
    </p:spTree>
    <p:extLst>
      <p:ext uri="{BB962C8B-B14F-4D97-AF65-F5344CB8AC3E}">
        <p14:creationId xmlns:p14="http://schemas.microsoft.com/office/powerpoint/2010/main" val="263927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p>
            <a:r>
              <a:rPr lang="en"/>
              <a:t>1.</a:t>
            </a:r>
            <a:br>
              <a:rPr lang="en"/>
            </a:br>
            <a:r>
              <a:rPr lang="en"/>
              <a:t>Introduction</a:t>
            </a:r>
            <a:endParaRPr lang="en-US"/>
          </a:p>
        </p:txBody>
      </p:sp>
      <p:sp>
        <p:nvSpPr>
          <p:cNvPr id="99" name="Google Shape;99;p15"/>
          <p:cNvSpPr txBox="1">
            <a:spLocks noGrp="1"/>
          </p:cNvSpPr>
          <p:nvPr>
            <p:ph type="subTitle" idx="1"/>
          </p:nvPr>
        </p:nvSpPr>
        <p:spPr>
          <a:xfrm>
            <a:off x="534988" y="3518812"/>
            <a:ext cx="8492762" cy="687600"/>
          </a:xfrm>
          <a:prstGeom prst="rect">
            <a:avLst/>
          </a:prstGeom>
        </p:spPr>
        <p:txBody>
          <a:bodyPr spcFirstLastPara="1" wrap="square" lIns="91425" tIns="91425" rIns="91425" bIns="91425" anchor="ctr" anchorCtr="0">
            <a:noAutofit/>
          </a:bodyPr>
          <a:lstStyle/>
          <a:p>
            <a:pPr marL="0" indent="0"/>
            <a:endParaRPr lang="en"/>
          </a:p>
          <a:p>
            <a:br>
              <a:rPr lang="en-US"/>
            </a:br>
            <a:endParaRPr lang="en-US"/>
          </a:p>
          <a:p>
            <a:pPr marL="0" indent="0"/>
            <a:endParaRPr lang="en"/>
          </a:p>
        </p:txBody>
      </p:sp>
      <p:sp>
        <p:nvSpPr>
          <p:cNvPr id="100" name="Google Shape;100;p15"/>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a:t>
            </a:fld>
            <a:endParaRPr/>
          </a:p>
        </p:txBody>
      </p:sp>
      <p:pic>
        <p:nvPicPr>
          <p:cNvPr id="2" name="Graphic 2" descr="Architecture with solid fill">
            <a:extLst>
              <a:ext uri="{FF2B5EF4-FFF2-40B4-BE49-F238E27FC236}">
                <a16:creationId xmlns:a16="http://schemas.microsoft.com/office/drawing/2014/main" id="{D440E100-6947-4D6B-A06B-BA1C92EEAB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9050" y="2049379"/>
            <a:ext cx="834190" cy="834190"/>
          </a:xfrm>
          <a:prstGeom prst="rect">
            <a:avLst/>
          </a:prstGeom>
        </p:spPr>
      </p:pic>
    </p:spTree>
    <p:extLst>
      <p:ext uri="{BB962C8B-B14F-4D97-AF65-F5344CB8AC3E}">
        <p14:creationId xmlns:p14="http://schemas.microsoft.com/office/powerpoint/2010/main" val="2242866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r>
              <a:rPr lang="en"/>
              <a:t>Decision Tree (with parameters from forward selection)</a:t>
            </a:r>
            <a:endParaRPr lang="en-US"/>
          </a:p>
        </p:txBody>
      </p:sp>
      <p:sp>
        <p:nvSpPr>
          <p:cNvPr id="371" name="Google Shape;371;p36"/>
          <p:cNvSpPr txBox="1">
            <a:spLocks noGrp="1"/>
          </p:cNvSpPr>
          <p:nvPr>
            <p:ph type="body" idx="1"/>
          </p:nvPr>
        </p:nvSpPr>
        <p:spPr>
          <a:xfrm>
            <a:off x="844425" y="1170682"/>
            <a:ext cx="3551433" cy="4032878"/>
          </a:xfrm>
          <a:prstGeom prst="rect">
            <a:avLst/>
          </a:prstGeom>
        </p:spPr>
        <p:txBody>
          <a:bodyPr spcFirstLastPara="1" wrap="square" lIns="91425" tIns="91425" rIns="91425" bIns="91425" anchor="t" anchorCtr="0">
            <a:noAutofit/>
          </a:bodyPr>
          <a:lstStyle/>
          <a:p>
            <a:r>
              <a:rPr lang="en" sz="1200"/>
              <a:t>For the second decision tree, the situation is similar, in that the number of false positives is 3 and the number of true positives is 4. This seems to be an only </a:t>
            </a:r>
            <a:r>
              <a:rPr lang="en" sz="1200" b="1"/>
              <a:t>moderately good model,</a:t>
            </a:r>
            <a:r>
              <a:rPr lang="en" sz="1200"/>
              <a:t> unfortunately, in terms of performance, because, again, the number of false negatives is high at 205.</a:t>
            </a:r>
          </a:p>
          <a:p>
            <a:r>
              <a:rPr lang="en" sz="1200"/>
              <a:t>In order to be classified as a positive, a person must be older than 68, with an average glucose level between 127 and 132.</a:t>
            </a:r>
            <a:endParaRPr lang="en"/>
          </a:p>
          <a:p>
            <a:r>
              <a:rPr lang="en" sz="1200"/>
              <a:t>PPV = 95.8% (quite high) </a:t>
            </a:r>
            <a:endParaRPr lang="en"/>
          </a:p>
          <a:p>
            <a:r>
              <a:rPr lang="en" sz="1200"/>
              <a:t>Detection Rate = 95.6%.</a:t>
            </a:r>
            <a:endParaRPr lang="en"/>
          </a:p>
          <a:p>
            <a:endParaRPr lang="en" sz="1200"/>
          </a:p>
          <a:p>
            <a:pPr marL="171450" indent="-171450"/>
            <a:endParaRPr lang="en" sz="1100"/>
          </a:p>
          <a:p>
            <a:pPr marL="0" indent="0">
              <a:lnSpc>
                <a:spcPct val="115000"/>
              </a:lnSpc>
              <a:buNone/>
            </a:pPr>
            <a:endParaRPr lang="en" sz="1200"/>
          </a:p>
        </p:txBody>
      </p:sp>
      <p:sp>
        <p:nvSpPr>
          <p:cNvPr id="372" name="Google Shape;372;p3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20</a:t>
            </a:fld>
            <a:endParaRPr/>
          </a:p>
        </p:txBody>
      </p:sp>
      <p:pic>
        <p:nvPicPr>
          <p:cNvPr id="4" name="Picture 4" descr="Diagram&#10;&#10;Description automatically generated">
            <a:extLst>
              <a:ext uri="{FF2B5EF4-FFF2-40B4-BE49-F238E27FC236}">
                <a16:creationId xmlns:a16="http://schemas.microsoft.com/office/drawing/2014/main" id="{CDEBE584-5594-4B98-86D0-DD3EA1F9B03C}"/>
              </a:ext>
            </a:extLst>
          </p:cNvPr>
          <p:cNvPicPr>
            <a:picLocks noChangeAspect="1"/>
          </p:cNvPicPr>
          <p:nvPr/>
        </p:nvPicPr>
        <p:blipFill>
          <a:blip r:embed="rId3"/>
          <a:stretch>
            <a:fillRect/>
          </a:stretch>
        </p:blipFill>
        <p:spPr>
          <a:xfrm>
            <a:off x="4367893" y="2105209"/>
            <a:ext cx="4412795" cy="2745551"/>
          </a:xfrm>
          <a:prstGeom prst="rect">
            <a:avLst/>
          </a:prstGeom>
        </p:spPr>
      </p:pic>
      <p:pic>
        <p:nvPicPr>
          <p:cNvPr id="5" name="Picture 5" descr="Table&#10;&#10;Description automatically generated">
            <a:extLst>
              <a:ext uri="{FF2B5EF4-FFF2-40B4-BE49-F238E27FC236}">
                <a16:creationId xmlns:a16="http://schemas.microsoft.com/office/drawing/2014/main" id="{5B6CF2EC-9408-46DB-B03E-6EAB826F82CE}"/>
              </a:ext>
            </a:extLst>
          </p:cNvPr>
          <p:cNvPicPr>
            <a:picLocks noChangeAspect="1"/>
          </p:cNvPicPr>
          <p:nvPr/>
        </p:nvPicPr>
        <p:blipFill>
          <a:blip r:embed="rId4"/>
          <a:stretch>
            <a:fillRect/>
          </a:stretch>
        </p:blipFill>
        <p:spPr>
          <a:xfrm>
            <a:off x="7074354" y="30583"/>
            <a:ext cx="2069646" cy="2788169"/>
          </a:xfrm>
          <a:prstGeom prst="rect">
            <a:avLst/>
          </a:prstGeom>
        </p:spPr>
      </p:pic>
      <p:sp>
        <p:nvSpPr>
          <p:cNvPr id="11" name="Rectangle: Rounded Corners 10">
            <a:extLst>
              <a:ext uri="{FF2B5EF4-FFF2-40B4-BE49-F238E27FC236}">
                <a16:creationId xmlns:a16="http://schemas.microsoft.com/office/drawing/2014/main" id="{05067A67-B0ED-49F0-8C3E-AC432FE08FCC}"/>
              </a:ext>
            </a:extLst>
          </p:cNvPr>
          <p:cNvSpPr/>
          <p:nvPr/>
        </p:nvSpPr>
        <p:spPr>
          <a:xfrm>
            <a:off x="7213147" y="322488"/>
            <a:ext cx="698047" cy="4000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2" name="Graphic 2" descr="Branching diagram with solid fill">
            <a:extLst>
              <a:ext uri="{FF2B5EF4-FFF2-40B4-BE49-F238E27FC236}">
                <a16:creationId xmlns:a16="http://schemas.microsoft.com/office/drawing/2014/main" id="{96F5FFF3-EE2D-4AA2-8FE3-9063A7E11B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4944" y="3788943"/>
            <a:ext cx="713874" cy="723900"/>
          </a:xfrm>
          <a:prstGeom prst="rect">
            <a:avLst/>
          </a:prstGeom>
        </p:spPr>
      </p:pic>
    </p:spTree>
    <p:extLst>
      <p:ext uri="{BB962C8B-B14F-4D97-AF65-F5344CB8AC3E}">
        <p14:creationId xmlns:p14="http://schemas.microsoft.com/office/powerpoint/2010/main" val="2183456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r>
              <a:rPr lang="en"/>
              <a:t>Na</a:t>
            </a:r>
            <a:r>
              <a:rPr lang="en-US"/>
              <a:t>ï</a:t>
            </a:r>
            <a:r>
              <a:rPr lang="en" err="1"/>
              <a:t>ve</a:t>
            </a:r>
            <a:r>
              <a:rPr lang="en"/>
              <a:t> Bayes Prediction (with parameters from Lasso Regression)</a:t>
            </a:r>
          </a:p>
        </p:txBody>
      </p:sp>
      <p:sp>
        <p:nvSpPr>
          <p:cNvPr id="205" name="Google Shape;205;p21"/>
          <p:cNvSpPr txBox="1">
            <a:spLocks noGrp="1"/>
          </p:cNvSpPr>
          <p:nvPr>
            <p:ph type="body" idx="1"/>
          </p:nvPr>
        </p:nvSpPr>
        <p:spPr>
          <a:xfrm>
            <a:off x="844425" y="1288372"/>
            <a:ext cx="3768000" cy="3575217"/>
          </a:xfrm>
          <a:prstGeom prst="rect">
            <a:avLst/>
          </a:prstGeom>
        </p:spPr>
        <p:txBody>
          <a:bodyPr spcFirstLastPara="1" wrap="square" lIns="91425" tIns="91425" rIns="91425" bIns="91425" anchor="t" anchorCtr="0">
            <a:noAutofit/>
          </a:bodyPr>
          <a:lstStyle/>
          <a:p>
            <a:pPr marL="285750" indent="-285750"/>
            <a:r>
              <a:rPr lang="en" sz="1600"/>
              <a:t>Our second option was to do a Naive Bayes classifier, in the hope that we will obtain more reliable results:</a:t>
            </a:r>
            <a:endParaRPr lang="en-US" sz="1600"/>
          </a:p>
          <a:p>
            <a:pPr marL="285750" indent="-285750"/>
            <a:r>
              <a:rPr lang="en" sz="1600"/>
              <a:t>The results from the first Naive Bayes classifier are indeed a lot more reliable. The model did classify some instances as 1, with 121 false negatives and 88 true positives. The accuracy is high at 87.6%, as well as the positive predictive value at 97%. The detection rate is 85%. All in all, this is a better classifier than decision tree.</a:t>
            </a:r>
          </a:p>
          <a:p>
            <a:pPr marL="0" indent="0">
              <a:buNone/>
            </a:pPr>
            <a:endParaRPr lang="en"/>
          </a:p>
        </p:txBody>
      </p:sp>
      <p:sp>
        <p:nvSpPr>
          <p:cNvPr id="206" name="Google Shape;206;p21"/>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21</a:t>
            </a:fld>
            <a:endParaRPr/>
          </a:p>
        </p:txBody>
      </p:sp>
      <p:pic>
        <p:nvPicPr>
          <p:cNvPr id="2" name="Picture 2" descr="Table&#10;&#10;Description automatically generated">
            <a:extLst>
              <a:ext uri="{FF2B5EF4-FFF2-40B4-BE49-F238E27FC236}">
                <a16:creationId xmlns:a16="http://schemas.microsoft.com/office/drawing/2014/main" id="{F7D27784-6A86-4903-B5F2-AEF8685E4D4B}"/>
              </a:ext>
            </a:extLst>
          </p:cNvPr>
          <p:cNvPicPr>
            <a:picLocks noChangeAspect="1"/>
          </p:cNvPicPr>
          <p:nvPr/>
        </p:nvPicPr>
        <p:blipFill>
          <a:blip r:embed="rId3"/>
          <a:stretch>
            <a:fillRect/>
          </a:stretch>
        </p:blipFill>
        <p:spPr>
          <a:xfrm>
            <a:off x="4894848" y="236838"/>
            <a:ext cx="3555331" cy="4549507"/>
          </a:xfrm>
          <a:prstGeom prst="rect">
            <a:avLst/>
          </a:prstGeom>
        </p:spPr>
      </p:pic>
      <p:sp>
        <p:nvSpPr>
          <p:cNvPr id="5" name="Rectangle: Rounded Corners 4">
            <a:extLst>
              <a:ext uri="{FF2B5EF4-FFF2-40B4-BE49-F238E27FC236}">
                <a16:creationId xmlns:a16="http://schemas.microsoft.com/office/drawing/2014/main" id="{3CA526C4-1D9D-4EEC-B3DD-58583C83E7CE}"/>
              </a:ext>
            </a:extLst>
          </p:cNvPr>
          <p:cNvSpPr/>
          <p:nvPr/>
        </p:nvSpPr>
        <p:spPr>
          <a:xfrm>
            <a:off x="5135336" y="738868"/>
            <a:ext cx="1200150" cy="681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3" descr="Calculator with solid fill">
            <a:extLst>
              <a:ext uri="{FF2B5EF4-FFF2-40B4-BE49-F238E27FC236}">
                <a16:creationId xmlns:a16="http://schemas.microsoft.com/office/drawing/2014/main" id="{BE6BF0FC-7293-4B8B-A071-017176152D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0458" y="4470735"/>
            <a:ext cx="543427" cy="5584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0D27-2B18-4576-A048-C6A5C6699A45}"/>
              </a:ext>
            </a:extLst>
          </p:cNvPr>
          <p:cNvSpPr>
            <a:spLocks noGrp="1"/>
          </p:cNvSpPr>
          <p:nvPr>
            <p:ph type="title"/>
          </p:nvPr>
        </p:nvSpPr>
        <p:spPr/>
        <p:txBody>
          <a:bodyPr/>
          <a:lstStyle/>
          <a:p>
            <a:r>
              <a:rPr lang="en-US"/>
              <a:t>Naïve Bayes Prediction (with parameters from Forward Selection)</a:t>
            </a:r>
          </a:p>
        </p:txBody>
      </p:sp>
      <p:sp>
        <p:nvSpPr>
          <p:cNvPr id="3" name="Text Placeholder 2">
            <a:extLst>
              <a:ext uri="{FF2B5EF4-FFF2-40B4-BE49-F238E27FC236}">
                <a16:creationId xmlns:a16="http://schemas.microsoft.com/office/drawing/2014/main" id="{0A2A9D4F-AC3C-4301-ADC3-B57FF7DDDAE5}"/>
              </a:ext>
            </a:extLst>
          </p:cNvPr>
          <p:cNvSpPr>
            <a:spLocks noGrp="1"/>
          </p:cNvSpPr>
          <p:nvPr>
            <p:ph type="body" idx="1"/>
          </p:nvPr>
        </p:nvSpPr>
        <p:spPr>
          <a:xfrm>
            <a:off x="844425" y="1213415"/>
            <a:ext cx="4017884" cy="3889017"/>
          </a:xfrm>
        </p:spPr>
        <p:txBody>
          <a:bodyPr/>
          <a:lstStyle/>
          <a:p>
            <a:r>
              <a:rPr lang="en-US" sz="1800"/>
              <a:t>We also implemented another Naive Bayes classifier based on the minimal model discovered through forward selection based on p-values:</a:t>
            </a:r>
          </a:p>
          <a:p>
            <a:r>
              <a:rPr lang="en-US" sz="1800"/>
              <a:t>This model is comparable to the previous one. It yielded 124 false negatives and 85 true positives. The accuracy is 88.4%, and the positive predicted value is 97%. The detection rate is also higher at 86.68%.</a:t>
            </a:r>
          </a:p>
          <a:p>
            <a:endParaRPr lang="en-US" sz="1200"/>
          </a:p>
        </p:txBody>
      </p:sp>
      <p:sp>
        <p:nvSpPr>
          <p:cNvPr id="5" name="Slide Number Placeholder 4">
            <a:extLst>
              <a:ext uri="{FF2B5EF4-FFF2-40B4-BE49-F238E27FC236}">
                <a16:creationId xmlns:a16="http://schemas.microsoft.com/office/drawing/2014/main" id="{382545FF-B4F7-4296-ABF4-9B7E1B6D68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22</a:t>
            </a:fld>
            <a:endParaRPr lang="en"/>
          </a:p>
        </p:txBody>
      </p:sp>
      <p:pic>
        <p:nvPicPr>
          <p:cNvPr id="6" name="Picture 6" descr="Table&#10;&#10;Description automatically generated">
            <a:extLst>
              <a:ext uri="{FF2B5EF4-FFF2-40B4-BE49-F238E27FC236}">
                <a16:creationId xmlns:a16="http://schemas.microsoft.com/office/drawing/2014/main" id="{8AA23F83-4497-422C-A00F-C50A5181F583}"/>
              </a:ext>
            </a:extLst>
          </p:cNvPr>
          <p:cNvPicPr>
            <a:picLocks noChangeAspect="1"/>
          </p:cNvPicPr>
          <p:nvPr/>
        </p:nvPicPr>
        <p:blipFill>
          <a:blip r:embed="rId2"/>
          <a:stretch>
            <a:fillRect/>
          </a:stretch>
        </p:blipFill>
        <p:spPr>
          <a:xfrm>
            <a:off x="5040229" y="382702"/>
            <a:ext cx="3540292" cy="4518464"/>
          </a:xfrm>
          <a:prstGeom prst="rect">
            <a:avLst/>
          </a:prstGeom>
        </p:spPr>
      </p:pic>
      <p:sp>
        <p:nvSpPr>
          <p:cNvPr id="4" name="Rectangle: Rounded Corners 3">
            <a:extLst>
              <a:ext uri="{FF2B5EF4-FFF2-40B4-BE49-F238E27FC236}">
                <a16:creationId xmlns:a16="http://schemas.microsoft.com/office/drawing/2014/main" id="{E4ECD33F-DBEF-4EE3-943D-FF65D9C80EE2}"/>
              </a:ext>
            </a:extLst>
          </p:cNvPr>
          <p:cNvSpPr/>
          <p:nvPr/>
        </p:nvSpPr>
        <p:spPr>
          <a:xfrm>
            <a:off x="5274129" y="808265"/>
            <a:ext cx="1200150" cy="738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7" descr="Arrow Right with solid fill">
            <a:extLst>
              <a:ext uri="{FF2B5EF4-FFF2-40B4-BE49-F238E27FC236}">
                <a16:creationId xmlns:a16="http://schemas.microsoft.com/office/drawing/2014/main" id="{578750F7-0282-4F4B-9F19-E30E136FE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0879" y="4460707"/>
            <a:ext cx="713875" cy="723901"/>
          </a:xfrm>
          <a:prstGeom prst="rect">
            <a:avLst/>
          </a:prstGeom>
        </p:spPr>
      </p:pic>
    </p:spTree>
    <p:extLst>
      <p:ext uri="{BB962C8B-B14F-4D97-AF65-F5344CB8AC3E}">
        <p14:creationId xmlns:p14="http://schemas.microsoft.com/office/powerpoint/2010/main" val="3186655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a:t>
            </a:r>
            <a:endParaRPr lang="en-US"/>
          </a:p>
          <a:p>
            <a:r>
              <a:rPr lang="en"/>
              <a:t>Conclusion</a:t>
            </a:r>
          </a:p>
        </p:txBody>
      </p:sp>
      <p:sp>
        <p:nvSpPr>
          <p:cNvPr id="99" name="Google Shape;99;p15"/>
          <p:cNvSpPr txBox="1">
            <a:spLocks noGrp="1"/>
          </p:cNvSpPr>
          <p:nvPr>
            <p:ph type="subTitle" idx="1"/>
          </p:nvPr>
        </p:nvSpPr>
        <p:spPr>
          <a:xfrm>
            <a:off x="534988" y="3518812"/>
            <a:ext cx="8492762" cy="687600"/>
          </a:xfrm>
          <a:prstGeom prst="rect">
            <a:avLst/>
          </a:prstGeom>
        </p:spPr>
        <p:txBody>
          <a:bodyPr spcFirstLastPara="1" wrap="square" lIns="91425" tIns="91425" rIns="91425" bIns="91425" anchor="ctr" anchorCtr="0">
            <a:noAutofit/>
          </a:bodyPr>
          <a:lstStyle/>
          <a:p>
            <a:pPr marL="0" indent="0"/>
            <a:endParaRPr lang="en"/>
          </a:p>
          <a:p>
            <a:br>
              <a:rPr lang="en-US"/>
            </a:br>
            <a:endParaRPr lang="en-US"/>
          </a:p>
          <a:p>
            <a:pPr marL="0" indent="0"/>
            <a:endParaRPr lang="en"/>
          </a:p>
        </p:txBody>
      </p:sp>
      <p:sp>
        <p:nvSpPr>
          <p:cNvPr id="100" name="Google Shape;100;p15"/>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23</a:t>
            </a:fld>
            <a:endParaRPr/>
          </a:p>
        </p:txBody>
      </p:sp>
      <p:pic>
        <p:nvPicPr>
          <p:cNvPr id="2" name="Graphic 2" descr="Boardroom with solid fill">
            <a:extLst>
              <a:ext uri="{FF2B5EF4-FFF2-40B4-BE49-F238E27FC236}">
                <a16:creationId xmlns:a16="http://schemas.microsoft.com/office/drawing/2014/main" id="{7AB91A99-91DD-40FA-BBA7-0BCEFFB26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3274" y="1863892"/>
            <a:ext cx="1139992" cy="1129966"/>
          </a:xfrm>
          <a:prstGeom prst="rect">
            <a:avLst/>
          </a:prstGeom>
        </p:spPr>
      </p:pic>
    </p:spTree>
    <p:extLst>
      <p:ext uri="{BB962C8B-B14F-4D97-AF65-F5344CB8AC3E}">
        <p14:creationId xmlns:p14="http://schemas.microsoft.com/office/powerpoint/2010/main" val="84274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24</a:t>
            </a:fld>
            <a:endParaRPr/>
          </a:p>
        </p:txBody>
      </p:sp>
      <p:sp>
        <p:nvSpPr>
          <p:cNvPr id="363" name="Google Shape;363;p35"/>
          <p:cNvSpPr txBox="1">
            <a:spLocks noGrp="1"/>
          </p:cNvSpPr>
          <p:nvPr>
            <p:ph type="title"/>
          </p:nvPr>
        </p:nvSpPr>
        <p:spPr>
          <a:xfrm>
            <a:off x="1104125" y="1431926"/>
            <a:ext cx="6933562" cy="1140000"/>
          </a:xfrm>
          <a:prstGeom prst="rect">
            <a:avLst/>
          </a:prstGeom>
        </p:spPr>
        <p:txBody>
          <a:bodyPr spcFirstLastPara="1" wrap="square" lIns="91425" tIns="91425" rIns="91425" bIns="91425" anchor="t" anchorCtr="0">
            <a:noAutofit/>
          </a:bodyPr>
          <a:lstStyle/>
          <a:p>
            <a:r>
              <a:rPr lang="en" sz="2800"/>
              <a:t>Since the Naive Bayes model with lasso regression predictors yield a higher number of true positives, along with more reliable accuracy and prediction outcomes, our team decides to choose this model as our optimal option.</a:t>
            </a:r>
          </a:p>
        </p:txBody>
      </p:sp>
      <p:pic>
        <p:nvPicPr>
          <p:cNvPr id="2" name="Graphic 2" descr="Artificial Intelligence with solid fill">
            <a:extLst>
              <a:ext uri="{FF2B5EF4-FFF2-40B4-BE49-F238E27FC236}">
                <a16:creationId xmlns:a16="http://schemas.microsoft.com/office/drawing/2014/main" id="{F270F019-93C0-490F-967A-9E9DD56034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520366"/>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36"/>
          <p:cNvSpPr txBox="1">
            <a:spLocks noGrp="1"/>
          </p:cNvSpPr>
          <p:nvPr>
            <p:ph type="body" idx="1"/>
          </p:nvPr>
        </p:nvSpPr>
        <p:spPr>
          <a:xfrm>
            <a:off x="668892" y="1138025"/>
            <a:ext cx="8339785" cy="3608335"/>
          </a:xfrm>
          <a:prstGeom prst="rect">
            <a:avLst/>
          </a:prstGeom>
        </p:spPr>
        <p:txBody>
          <a:bodyPr spcFirstLastPara="1" wrap="square" lIns="91425" tIns="91425" rIns="91425" bIns="91425" anchor="t" anchorCtr="0">
            <a:noAutofit/>
          </a:bodyPr>
          <a:lstStyle/>
          <a:p>
            <a:pPr>
              <a:buNone/>
            </a:pPr>
            <a:r>
              <a:rPr lang="en" sz="1400" b="1"/>
              <a:t>Findings:</a:t>
            </a:r>
            <a:endParaRPr lang="en-US" sz="1400"/>
          </a:p>
          <a:p>
            <a:pPr marL="285750" indent="-285750"/>
            <a:r>
              <a:rPr lang="en" sz="1400"/>
              <a:t>Curiously enough, </a:t>
            </a:r>
            <a:r>
              <a:rPr lang="en" sz="1400" err="1"/>
              <a:t>bmi</a:t>
            </a:r>
            <a:r>
              <a:rPr lang="en" sz="1400"/>
              <a:t> was not included in any classification model after feature selection, even though, from a practical perspective, we would expect it to be somewhat important.</a:t>
            </a:r>
            <a:endParaRPr lang="en"/>
          </a:p>
          <a:p>
            <a:pPr marL="0" indent="0">
              <a:buNone/>
            </a:pPr>
            <a:endParaRPr lang="en" sz="1400"/>
          </a:p>
          <a:p>
            <a:pPr marL="285750" indent="-285750"/>
            <a:r>
              <a:rPr lang="en" sz="1400"/>
              <a:t>Naive Bayes Classifier and Decision Tree seems to be relatively robust to imbalance in the dataset, and are better predictive models for stroke in this context.</a:t>
            </a:r>
            <a:endParaRPr lang="en" sz="1400" b="1"/>
          </a:p>
          <a:p>
            <a:pPr marL="285750" indent="-285750"/>
            <a:endParaRPr lang="en" sz="1400"/>
          </a:p>
          <a:p>
            <a:pPr marL="0" indent="0">
              <a:buNone/>
            </a:pPr>
            <a:r>
              <a:rPr lang="en" sz="1400" b="1"/>
              <a:t>Future Directions:</a:t>
            </a:r>
            <a:endParaRPr sz="1400" b="1"/>
          </a:p>
          <a:p>
            <a:pPr marL="285750" indent="-285750">
              <a:buClr>
                <a:srgbClr val="0DB7C4"/>
              </a:buClr>
            </a:pPr>
            <a:r>
              <a:rPr lang="en" sz="1400"/>
              <a:t>In order to build even better models in the future, we could try to counter the imbalance in the dataset by oversampling the minority class (~ 200 people, i.e. the people who had a stroke) or </a:t>
            </a:r>
            <a:r>
              <a:rPr lang="en" sz="1400" err="1"/>
              <a:t>downsampling</a:t>
            </a:r>
            <a:r>
              <a:rPr lang="en" sz="1400"/>
              <a:t> the majority class (~ 4700 people, i.e. the people who have not had a stroke).</a:t>
            </a:r>
            <a:endParaRPr sz="1400"/>
          </a:p>
          <a:p>
            <a:pPr marL="0" lvl="0" indent="0" algn="l">
              <a:spcAft>
                <a:spcPts val="0"/>
              </a:spcAft>
              <a:buSzPts val="2400"/>
              <a:buNone/>
            </a:pPr>
            <a:endParaRPr lang="en" sz="1400"/>
          </a:p>
          <a:p>
            <a:pPr marL="0" lvl="0" indent="0" algn="l" rtl="0">
              <a:lnSpc>
                <a:spcPct val="115000"/>
              </a:lnSpc>
              <a:spcBef>
                <a:spcPts val="600"/>
              </a:spcBef>
              <a:spcAft>
                <a:spcPts val="0"/>
              </a:spcAft>
              <a:buNone/>
            </a:pPr>
            <a:endParaRPr sz="1400"/>
          </a:p>
        </p:txBody>
      </p:sp>
      <p:sp>
        <p:nvSpPr>
          <p:cNvPr id="372" name="Google Shape;372;p3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4157188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36"/>
          <p:cNvSpPr txBox="1">
            <a:spLocks noGrp="1"/>
          </p:cNvSpPr>
          <p:nvPr>
            <p:ph type="body" idx="1"/>
          </p:nvPr>
        </p:nvSpPr>
        <p:spPr>
          <a:xfrm>
            <a:off x="726043" y="1934043"/>
            <a:ext cx="8119349" cy="1273350"/>
          </a:xfrm>
          <a:prstGeom prst="rect">
            <a:avLst/>
          </a:prstGeom>
        </p:spPr>
        <p:txBody>
          <a:bodyPr spcFirstLastPara="1" wrap="square" lIns="91425" tIns="91425" rIns="91425" bIns="91425" anchor="t" anchorCtr="0">
            <a:noAutofit/>
          </a:bodyPr>
          <a:lstStyle/>
          <a:p>
            <a:pPr algn="ctr">
              <a:buNone/>
            </a:pPr>
            <a:r>
              <a:rPr lang="en" sz="8000" b="1">
                <a:latin typeface="Dosis"/>
              </a:rPr>
              <a:t>THANK YOU!</a:t>
            </a:r>
            <a:endParaRPr lang="en-US"/>
          </a:p>
          <a:p>
            <a:pPr marL="0" lvl="0" indent="0" algn="l">
              <a:spcAft>
                <a:spcPts val="0"/>
              </a:spcAft>
              <a:buSzPts val="2400"/>
              <a:buNone/>
            </a:pPr>
            <a:endParaRPr lang="en" sz="1400"/>
          </a:p>
          <a:p>
            <a:pPr marL="0" lvl="0" indent="0" algn="l" rtl="0">
              <a:lnSpc>
                <a:spcPct val="115000"/>
              </a:lnSpc>
              <a:spcBef>
                <a:spcPts val="600"/>
              </a:spcBef>
              <a:spcAft>
                <a:spcPts val="0"/>
              </a:spcAft>
              <a:buNone/>
            </a:pPr>
            <a:endParaRPr sz="1400"/>
          </a:p>
        </p:txBody>
      </p:sp>
      <p:sp>
        <p:nvSpPr>
          <p:cNvPr id="372" name="Google Shape;372;p3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599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r>
              <a:rPr lang="en"/>
              <a:t>Project Introduction</a:t>
            </a:r>
            <a:endParaRPr/>
          </a:p>
        </p:txBody>
      </p:sp>
      <p:sp>
        <p:nvSpPr>
          <p:cNvPr id="82" name="Google Shape;82;p13"/>
          <p:cNvSpPr txBox="1">
            <a:spLocks noGrp="1"/>
          </p:cNvSpPr>
          <p:nvPr>
            <p:ph type="body" idx="2"/>
          </p:nvPr>
        </p:nvSpPr>
        <p:spPr>
          <a:xfrm>
            <a:off x="844425" y="1137350"/>
            <a:ext cx="3611100" cy="288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300" b="1"/>
              <a:t>Context:</a:t>
            </a:r>
            <a:endParaRPr sz="1300"/>
          </a:p>
          <a:p>
            <a:pPr marL="0" indent="0">
              <a:buNone/>
            </a:pPr>
            <a:r>
              <a:rPr lang="en" sz="1300"/>
              <a:t>According to the World Health Organization, 15 million people suffer stroke worldwide each year. Of these, 5 million die and another 5 million are permanently disabled. High blood pressure contributes to more than 12.7 million strokes worldwide.</a:t>
            </a:r>
            <a:endParaRPr lang="en"/>
          </a:p>
          <a:p>
            <a:pPr marL="0" indent="0">
              <a:buNone/>
            </a:pPr>
            <a:r>
              <a:rPr lang="en" sz="1300"/>
              <a:t>Given the percentage of stroke skyrocketed with a significant 11% each year, our team decided to further investigate the stroke population and establish a model for the purpose of prediction and prevention.</a:t>
            </a:r>
          </a:p>
          <a:p>
            <a:pPr marL="0" lvl="0" indent="0" algn="l" rtl="0">
              <a:spcBef>
                <a:spcPts val="600"/>
              </a:spcBef>
              <a:spcAft>
                <a:spcPts val="0"/>
              </a:spcAft>
              <a:buClr>
                <a:srgbClr val="415665"/>
              </a:buClr>
              <a:buSzPts val="1100"/>
              <a:buFont typeface="Arial"/>
              <a:buNone/>
            </a:pPr>
            <a:endParaRPr sz="1300"/>
          </a:p>
          <a:p>
            <a:pPr marL="0" indent="0">
              <a:buNone/>
            </a:pPr>
            <a:endParaRPr lang="en-US" sz="1300"/>
          </a:p>
        </p:txBody>
      </p:sp>
      <p:sp>
        <p:nvSpPr>
          <p:cNvPr id="83" name="Google Shape;83;p13"/>
          <p:cNvSpPr txBox="1">
            <a:spLocks noGrp="1"/>
          </p:cNvSpPr>
          <p:nvPr>
            <p:ph type="body" idx="2"/>
          </p:nvPr>
        </p:nvSpPr>
        <p:spPr>
          <a:xfrm>
            <a:off x="4543956" y="1137350"/>
            <a:ext cx="3868500" cy="2883000"/>
          </a:xfrm>
          <a:prstGeom prst="rect">
            <a:avLst/>
          </a:prstGeom>
        </p:spPr>
        <p:txBody>
          <a:bodyPr spcFirstLastPara="1" wrap="square" lIns="91425" tIns="91425" rIns="91425" bIns="91425" anchor="t" anchorCtr="0">
            <a:noAutofit/>
          </a:bodyPr>
          <a:lstStyle/>
          <a:p>
            <a:pPr marL="0" indent="0">
              <a:buNone/>
            </a:pPr>
            <a:r>
              <a:rPr lang="en" sz="1300" b="1"/>
              <a:t>Data Set Selection: </a:t>
            </a:r>
            <a:endParaRPr lang="en-US" sz="1300"/>
          </a:p>
          <a:p>
            <a:pPr marL="0" indent="0">
              <a:buNone/>
            </a:pPr>
            <a:r>
              <a:rPr lang="en" sz="1300"/>
              <a:t>The dataset (</a:t>
            </a:r>
            <a:r>
              <a:rPr lang="en" sz="1300">
                <a:hlinkClick r:id="rId3"/>
              </a:rPr>
              <a:t>https://www.kaggle.com/fedesoriano/stroke-prediction-dataset</a:t>
            </a:r>
            <a:r>
              <a:rPr lang="en" sz="1300"/>
              <a:t>) we have chosen is found on Kaggle and contains information about age, gender, BMI (and 7 other parameters) along with whether or not the patient has had a stroke. Each row in the dataset provides relevant information about each of the 5110 patients. </a:t>
            </a:r>
          </a:p>
        </p:txBody>
      </p:sp>
      <p:sp>
        <p:nvSpPr>
          <p:cNvPr id="84" name="Google Shape;84;p13"/>
          <p:cNvSpPr txBox="1">
            <a:spLocks noGrp="1"/>
          </p:cNvSpPr>
          <p:nvPr>
            <p:ph type="body" idx="2"/>
          </p:nvPr>
        </p:nvSpPr>
        <p:spPr>
          <a:xfrm>
            <a:off x="844425" y="4250413"/>
            <a:ext cx="7568100" cy="826500"/>
          </a:xfrm>
          <a:prstGeom prst="rect">
            <a:avLst/>
          </a:prstGeom>
        </p:spPr>
        <p:txBody>
          <a:bodyPr spcFirstLastPara="1" wrap="square" lIns="91425" tIns="91425" rIns="91425" bIns="91425" anchor="t" anchorCtr="0">
            <a:noAutofit/>
          </a:bodyPr>
          <a:lstStyle/>
          <a:p>
            <a:pPr marL="0" indent="0">
              <a:spcBef>
                <a:spcPts val="1000"/>
              </a:spcBef>
              <a:buNone/>
            </a:pPr>
            <a:r>
              <a:rPr lang="en" sz="1000" b="1">
                <a:solidFill>
                  <a:schemeClr val="dk2"/>
                </a:solidFill>
              </a:rPr>
              <a:t>Source: </a:t>
            </a:r>
            <a:r>
              <a:rPr lang="en" sz="1000">
                <a:hlinkClick r:id="rId4"/>
              </a:rPr>
              <a:t>http://www.strokecenter.org/patients/about-stroke/stroke-statistics/</a:t>
            </a:r>
            <a:endParaRPr lang="en" sz="1000"/>
          </a:p>
          <a:p>
            <a:pPr marL="0" indent="0">
              <a:buNone/>
            </a:pPr>
            <a:r>
              <a:rPr lang="en" sz="1000"/>
              <a:t>The location where these data were collected, as well as the period of collection, remain undisclosed. The dataset is under a license called “Data files © Original Authors”, meaning that the dataset does not belong to the original uploader. The original source, as stated on Kaggle, is confidential and the use of this dataset is restricted to educational purposes only.</a:t>
            </a:r>
          </a:p>
          <a:p>
            <a:pPr marL="0" indent="0">
              <a:spcBef>
                <a:spcPts val="1000"/>
              </a:spcBef>
              <a:buNone/>
            </a:pPr>
            <a:br>
              <a:rPr lang="en-US"/>
            </a:br>
            <a:endParaRPr lang="en-US" sz="1000"/>
          </a:p>
          <a:p>
            <a:pPr marL="0" indent="0">
              <a:spcBef>
                <a:spcPts val="1000"/>
              </a:spcBef>
              <a:buNone/>
            </a:pPr>
            <a:endParaRPr lang="en" sz="1200"/>
          </a:p>
        </p:txBody>
      </p:sp>
      <p:sp>
        <p:nvSpPr>
          <p:cNvPr id="85" name="Google Shape;85;p13"/>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3</a:t>
            </a:fld>
            <a:endParaRPr/>
          </a:p>
        </p:txBody>
      </p:sp>
      <p:pic>
        <p:nvPicPr>
          <p:cNvPr id="2" name="Picture 2" descr="A picture containing text&#10;&#10;Description automatically generated">
            <a:extLst>
              <a:ext uri="{FF2B5EF4-FFF2-40B4-BE49-F238E27FC236}">
                <a16:creationId xmlns:a16="http://schemas.microsoft.com/office/drawing/2014/main" id="{2B255B23-EC68-4273-8CF6-6E01CC2C7F6D}"/>
              </a:ext>
            </a:extLst>
          </p:cNvPr>
          <p:cNvPicPr>
            <a:picLocks noChangeAspect="1"/>
          </p:cNvPicPr>
          <p:nvPr/>
        </p:nvPicPr>
        <p:blipFill>
          <a:blip r:embed="rId5"/>
          <a:stretch>
            <a:fillRect/>
          </a:stretch>
        </p:blipFill>
        <p:spPr>
          <a:xfrm>
            <a:off x="4660900" y="3044154"/>
            <a:ext cx="3668372" cy="1022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203469" y="173831"/>
            <a:ext cx="4734875" cy="1140000"/>
          </a:xfrm>
          <a:prstGeom prst="rect">
            <a:avLst/>
          </a:prstGeom>
        </p:spPr>
        <p:txBody>
          <a:bodyPr spcFirstLastPara="1" wrap="square" lIns="91425" tIns="91425" rIns="91425" bIns="91425" anchor="t" anchorCtr="0">
            <a:noAutofit/>
          </a:bodyPr>
          <a:lstStyle/>
          <a:p>
            <a:r>
              <a:rPr lang="en" sz="2000"/>
              <a:t>Data Structure Overview: Attribute Information</a:t>
            </a:r>
            <a:endParaRPr lang="en-US" sz="2000"/>
          </a:p>
        </p:txBody>
      </p:sp>
      <p:sp>
        <p:nvSpPr>
          <p:cNvPr id="91" name="Google Shape;91;p14"/>
          <p:cNvSpPr txBox="1">
            <a:spLocks noGrp="1"/>
          </p:cNvSpPr>
          <p:nvPr>
            <p:ph type="body" idx="1"/>
          </p:nvPr>
        </p:nvSpPr>
        <p:spPr>
          <a:xfrm>
            <a:off x="2572562" y="237069"/>
            <a:ext cx="3942462" cy="2530800"/>
          </a:xfrm>
          <a:prstGeom prst="rect">
            <a:avLst/>
          </a:prstGeom>
        </p:spPr>
        <p:txBody>
          <a:bodyPr spcFirstLastPara="1" wrap="square" lIns="91425" tIns="91425" rIns="91425" bIns="91425" anchor="t" anchorCtr="0">
            <a:noAutofit/>
          </a:bodyPr>
          <a:lstStyle/>
          <a:p>
            <a:pPr>
              <a:buNone/>
            </a:pPr>
            <a:endParaRPr lang="en"/>
          </a:p>
          <a:p>
            <a:pPr marL="304800" indent="-228600"/>
            <a:r>
              <a:rPr lang="en" sz="1200" b="1"/>
              <a:t>id</a:t>
            </a:r>
            <a:r>
              <a:rPr lang="en" sz="1200"/>
              <a:t>: unique identifier</a:t>
            </a:r>
          </a:p>
          <a:p>
            <a:pPr marL="304800" indent="-228600"/>
            <a:r>
              <a:rPr lang="en" sz="1200" b="1"/>
              <a:t>gender</a:t>
            </a:r>
            <a:r>
              <a:rPr lang="en" sz="1200"/>
              <a:t>: "Male", "Female" or "Other"</a:t>
            </a:r>
          </a:p>
          <a:p>
            <a:pPr marL="304800" indent="-228600"/>
            <a:r>
              <a:rPr lang="en" sz="1200" b="1"/>
              <a:t>age</a:t>
            </a:r>
            <a:r>
              <a:rPr lang="en" sz="1200"/>
              <a:t>: age of the patient</a:t>
            </a:r>
          </a:p>
          <a:p>
            <a:pPr marL="304800" indent="-228600"/>
            <a:r>
              <a:rPr lang="en" sz="1200" b="1"/>
              <a:t>hypertension</a:t>
            </a:r>
            <a:r>
              <a:rPr lang="en" sz="1200"/>
              <a:t>: 0 if the patient doesn't have hypertension, 1 if the patient has hypertension</a:t>
            </a:r>
          </a:p>
          <a:p>
            <a:pPr marL="304800" indent="-228600"/>
            <a:r>
              <a:rPr lang="en" sz="1200" b="1" err="1"/>
              <a:t>heart_disease</a:t>
            </a:r>
            <a:r>
              <a:rPr lang="en" sz="1200"/>
              <a:t>: 0 if the patient doesn't have any heart diseases, 1 if the patient has a heart disease</a:t>
            </a:r>
          </a:p>
          <a:p>
            <a:pPr marL="304800" indent="-228600"/>
            <a:r>
              <a:rPr lang="en" sz="1200" b="1" err="1"/>
              <a:t>ever_married</a:t>
            </a:r>
            <a:r>
              <a:rPr lang="en" sz="1200"/>
              <a:t>: "No" or "Yes"</a:t>
            </a:r>
          </a:p>
          <a:p>
            <a:pPr marL="304800" indent="-228600"/>
            <a:r>
              <a:rPr lang="en" sz="1200" b="1" err="1"/>
              <a:t>work_type</a:t>
            </a:r>
            <a:r>
              <a:rPr lang="en" sz="1200"/>
              <a:t>: "children", "</a:t>
            </a:r>
            <a:r>
              <a:rPr lang="en" sz="1200" err="1"/>
              <a:t>Govt_jov</a:t>
            </a:r>
            <a:r>
              <a:rPr lang="en" sz="1200"/>
              <a:t>", "</a:t>
            </a:r>
            <a:r>
              <a:rPr lang="en" sz="1200" err="1"/>
              <a:t>Never_worked</a:t>
            </a:r>
            <a:r>
              <a:rPr lang="en" sz="1200"/>
              <a:t>", "Private" or "Self-employed"</a:t>
            </a:r>
          </a:p>
          <a:p>
            <a:pPr marL="304800" indent="-228600"/>
            <a:r>
              <a:rPr lang="en" sz="1200" b="1" err="1"/>
              <a:t>Residence_type</a:t>
            </a:r>
            <a:r>
              <a:rPr lang="en" sz="1200"/>
              <a:t>: "Rural" or "Urban"</a:t>
            </a:r>
          </a:p>
          <a:p>
            <a:pPr marL="304800" indent="-228600"/>
            <a:r>
              <a:rPr lang="en" sz="1200" b="1" err="1"/>
              <a:t>avg_glucose_level</a:t>
            </a:r>
            <a:r>
              <a:rPr lang="en" sz="1200" b="1"/>
              <a:t>:</a:t>
            </a:r>
            <a:r>
              <a:rPr lang="en" sz="1200"/>
              <a:t> average glucose level in blood</a:t>
            </a:r>
          </a:p>
          <a:p>
            <a:pPr marL="304800" indent="-228600"/>
            <a:r>
              <a:rPr lang="en" sz="1200" b="1" err="1"/>
              <a:t>bmi</a:t>
            </a:r>
            <a:r>
              <a:rPr lang="en" sz="1200"/>
              <a:t>: body mass index</a:t>
            </a:r>
          </a:p>
          <a:p>
            <a:pPr marL="304800" indent="-228600"/>
            <a:r>
              <a:rPr lang="en" sz="1200" b="1" err="1"/>
              <a:t>smoking_status</a:t>
            </a:r>
            <a:r>
              <a:rPr lang="en" sz="1200" b="1"/>
              <a:t>:</a:t>
            </a:r>
            <a:r>
              <a:rPr lang="en" sz="1200"/>
              <a:t> "formerly smoked", "never smoked", "smokes" or "Unknown"*</a:t>
            </a:r>
          </a:p>
          <a:p>
            <a:pPr marL="304800" indent="-228600"/>
            <a:r>
              <a:rPr lang="en" sz="1200" b="1"/>
              <a:t>stroke: </a:t>
            </a:r>
            <a:r>
              <a:rPr lang="en" sz="1200"/>
              <a:t>1 if the patient had a stroke or 0 if not</a:t>
            </a:r>
          </a:p>
        </p:txBody>
      </p:sp>
      <p:sp>
        <p:nvSpPr>
          <p:cNvPr id="92" name="Google Shape;92;p14"/>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1616475" y="0"/>
            <a:ext cx="5910900" cy="3769800"/>
          </a:xfrm>
          <a:prstGeom prst="rect">
            <a:avLst/>
          </a:prstGeom>
        </p:spPr>
        <p:txBody>
          <a:bodyPr spcFirstLastPara="1" wrap="square" lIns="91425" tIns="91425" rIns="91425" bIns="91425" anchor="ctr" anchorCtr="0">
            <a:noAutofit/>
          </a:bodyPr>
          <a:lstStyle/>
          <a:p>
            <a:pPr marL="0" indent="0">
              <a:buNone/>
            </a:pPr>
            <a:r>
              <a:rPr lang="en" i="0"/>
              <a:t>Research Question:</a:t>
            </a:r>
            <a:endParaRPr lang="en-US"/>
          </a:p>
          <a:p>
            <a:pPr marL="0" indent="0">
              <a:buNone/>
            </a:pPr>
            <a:r>
              <a:rPr lang="en" i="0"/>
              <a:t>What are the variables that best allow us to predict stroke for an individual? Is it possible to predict stroke using these variables?</a:t>
            </a:r>
            <a:endParaRPr lang="en-US"/>
          </a:p>
        </p:txBody>
      </p:sp>
      <p:sp>
        <p:nvSpPr>
          <p:cNvPr id="106" name="Google Shape;106;p16"/>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endParaRPr/>
          </a:p>
          <a:p>
            <a:r>
              <a:rPr lang="en"/>
              <a:t>EDA Analysis</a:t>
            </a:r>
          </a:p>
        </p:txBody>
      </p:sp>
      <p:sp>
        <p:nvSpPr>
          <p:cNvPr id="99" name="Google Shape;99;p15"/>
          <p:cNvSpPr txBox="1">
            <a:spLocks noGrp="1"/>
          </p:cNvSpPr>
          <p:nvPr>
            <p:ph type="subTitle" idx="1"/>
          </p:nvPr>
        </p:nvSpPr>
        <p:spPr>
          <a:xfrm>
            <a:off x="534988" y="3518812"/>
            <a:ext cx="8492762" cy="687600"/>
          </a:xfrm>
          <a:prstGeom prst="rect">
            <a:avLst/>
          </a:prstGeom>
        </p:spPr>
        <p:txBody>
          <a:bodyPr spcFirstLastPara="1" wrap="square" lIns="91425" tIns="91425" rIns="91425" bIns="91425" anchor="ctr" anchorCtr="0">
            <a:noAutofit/>
          </a:bodyPr>
          <a:lstStyle/>
          <a:p>
            <a:pPr marL="0" indent="0"/>
            <a:endParaRPr lang="en"/>
          </a:p>
          <a:p>
            <a:br>
              <a:rPr lang="en-US"/>
            </a:br>
            <a:endParaRPr lang="en-US"/>
          </a:p>
          <a:p>
            <a:pPr marL="0" indent="0"/>
            <a:endParaRPr lang="en"/>
          </a:p>
        </p:txBody>
      </p:sp>
      <p:sp>
        <p:nvSpPr>
          <p:cNvPr id="100" name="Google Shape;100;p15"/>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Graphic 2" descr="Presentation with bar chart with solid fill">
            <a:extLst>
              <a:ext uri="{FF2B5EF4-FFF2-40B4-BE49-F238E27FC236}">
                <a16:creationId xmlns:a16="http://schemas.microsoft.com/office/drawing/2014/main" id="{834AAB32-D0C6-4968-882B-9BD2A07FB8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1513" y="2155370"/>
            <a:ext cx="832758" cy="8327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44425" y="1630"/>
            <a:ext cx="7259412" cy="1136032"/>
          </a:xfrm>
          <a:prstGeom prst="rect">
            <a:avLst/>
          </a:prstGeom>
        </p:spPr>
        <p:txBody>
          <a:bodyPr spcFirstLastPara="1" wrap="square" lIns="91425" tIns="91425" rIns="91425" bIns="91425" anchor="b" anchorCtr="0">
            <a:noAutofit/>
          </a:bodyPr>
          <a:lstStyle/>
          <a:p>
            <a:r>
              <a:rPr lang="en" b="1"/>
              <a:t>The dataset contains mostly binary variables. Is the dataset balanced with respect to these binary variables?</a:t>
            </a:r>
            <a:endParaRPr lang="en-US"/>
          </a:p>
        </p:txBody>
      </p:sp>
      <p:sp>
        <p:nvSpPr>
          <p:cNvPr id="113" name="Google Shape;113;p1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4" descr="Chart, bar chart&#10;&#10;Description automatically generated">
            <a:extLst>
              <a:ext uri="{FF2B5EF4-FFF2-40B4-BE49-F238E27FC236}">
                <a16:creationId xmlns:a16="http://schemas.microsoft.com/office/drawing/2014/main" id="{D82757C3-9FD5-4E65-8130-30AA604B9E5B}"/>
              </a:ext>
            </a:extLst>
          </p:cNvPr>
          <p:cNvPicPr>
            <a:picLocks noChangeAspect="1"/>
          </p:cNvPicPr>
          <p:nvPr/>
        </p:nvPicPr>
        <p:blipFill>
          <a:blip r:embed="rId3"/>
          <a:stretch>
            <a:fillRect/>
          </a:stretch>
        </p:blipFill>
        <p:spPr>
          <a:xfrm>
            <a:off x="844216" y="1112369"/>
            <a:ext cx="2743200" cy="1805840"/>
          </a:xfrm>
          <a:prstGeom prst="rect">
            <a:avLst/>
          </a:prstGeom>
        </p:spPr>
      </p:pic>
      <p:pic>
        <p:nvPicPr>
          <p:cNvPr id="5" name="Picture 5" descr="Chart, shape, bar chart, square&#10;&#10;Description automatically generated">
            <a:extLst>
              <a:ext uri="{FF2B5EF4-FFF2-40B4-BE49-F238E27FC236}">
                <a16:creationId xmlns:a16="http://schemas.microsoft.com/office/drawing/2014/main" id="{CDCA14AC-9C6A-436B-A921-1502CA512D44}"/>
              </a:ext>
            </a:extLst>
          </p:cNvPr>
          <p:cNvPicPr>
            <a:picLocks noChangeAspect="1"/>
          </p:cNvPicPr>
          <p:nvPr/>
        </p:nvPicPr>
        <p:blipFill>
          <a:blip r:embed="rId4"/>
          <a:stretch>
            <a:fillRect/>
          </a:stretch>
        </p:blipFill>
        <p:spPr>
          <a:xfrm>
            <a:off x="3591426" y="1114857"/>
            <a:ext cx="2713122" cy="1800865"/>
          </a:xfrm>
          <a:prstGeom prst="rect">
            <a:avLst/>
          </a:prstGeom>
        </p:spPr>
      </p:pic>
      <p:pic>
        <p:nvPicPr>
          <p:cNvPr id="6" name="Picture 6" descr="Chart, shape, square&#10;&#10;Description automatically generated">
            <a:extLst>
              <a:ext uri="{FF2B5EF4-FFF2-40B4-BE49-F238E27FC236}">
                <a16:creationId xmlns:a16="http://schemas.microsoft.com/office/drawing/2014/main" id="{0B631BBE-141A-4319-A801-7FEFE458FCA6}"/>
              </a:ext>
            </a:extLst>
          </p:cNvPr>
          <p:cNvPicPr>
            <a:picLocks noChangeAspect="1"/>
          </p:cNvPicPr>
          <p:nvPr/>
        </p:nvPicPr>
        <p:blipFill>
          <a:blip r:embed="rId5"/>
          <a:stretch>
            <a:fillRect/>
          </a:stretch>
        </p:blipFill>
        <p:spPr>
          <a:xfrm>
            <a:off x="904374" y="3122480"/>
            <a:ext cx="2627898" cy="1806172"/>
          </a:xfrm>
          <a:prstGeom prst="rect">
            <a:avLst/>
          </a:prstGeom>
        </p:spPr>
      </p:pic>
      <p:pic>
        <p:nvPicPr>
          <p:cNvPr id="7" name="Picture 7" descr="Chart, shape, bar chart&#10;&#10;Description automatically generated">
            <a:extLst>
              <a:ext uri="{FF2B5EF4-FFF2-40B4-BE49-F238E27FC236}">
                <a16:creationId xmlns:a16="http://schemas.microsoft.com/office/drawing/2014/main" id="{392FEE35-617E-4866-8A81-EBA40187BA5C}"/>
              </a:ext>
            </a:extLst>
          </p:cNvPr>
          <p:cNvPicPr>
            <a:picLocks noChangeAspect="1"/>
          </p:cNvPicPr>
          <p:nvPr/>
        </p:nvPicPr>
        <p:blipFill>
          <a:blip r:embed="rId6"/>
          <a:stretch>
            <a:fillRect/>
          </a:stretch>
        </p:blipFill>
        <p:spPr>
          <a:xfrm>
            <a:off x="3591426" y="3119988"/>
            <a:ext cx="2683043" cy="1801128"/>
          </a:xfrm>
          <a:prstGeom prst="rect">
            <a:avLst/>
          </a:prstGeom>
        </p:spPr>
      </p:pic>
      <p:pic>
        <p:nvPicPr>
          <p:cNvPr id="8" name="Picture 8" descr="Chart, shape, square&#10;&#10;Description automatically generated">
            <a:extLst>
              <a:ext uri="{FF2B5EF4-FFF2-40B4-BE49-F238E27FC236}">
                <a16:creationId xmlns:a16="http://schemas.microsoft.com/office/drawing/2014/main" id="{18E35CC7-5731-479B-9241-F4B2B9EF989F}"/>
              </a:ext>
            </a:extLst>
          </p:cNvPr>
          <p:cNvPicPr>
            <a:picLocks noChangeAspect="1"/>
          </p:cNvPicPr>
          <p:nvPr/>
        </p:nvPicPr>
        <p:blipFill>
          <a:blip r:embed="rId7"/>
          <a:stretch>
            <a:fillRect/>
          </a:stretch>
        </p:blipFill>
        <p:spPr>
          <a:xfrm>
            <a:off x="6278479" y="1114139"/>
            <a:ext cx="2743200" cy="1912590"/>
          </a:xfrm>
          <a:prstGeom prst="rect">
            <a:avLst/>
          </a:prstGeom>
        </p:spPr>
      </p:pic>
      <p:pic>
        <p:nvPicPr>
          <p:cNvPr id="9" name="Picture 9" descr="Chart, bar chart&#10;&#10;Description automatically generated">
            <a:extLst>
              <a:ext uri="{FF2B5EF4-FFF2-40B4-BE49-F238E27FC236}">
                <a16:creationId xmlns:a16="http://schemas.microsoft.com/office/drawing/2014/main" id="{74500A7A-6B11-4D13-8521-D19B3AA252C4}"/>
              </a:ext>
            </a:extLst>
          </p:cNvPr>
          <p:cNvPicPr>
            <a:picLocks noChangeAspect="1"/>
          </p:cNvPicPr>
          <p:nvPr/>
        </p:nvPicPr>
        <p:blipFill>
          <a:blip r:embed="rId8"/>
          <a:stretch>
            <a:fillRect/>
          </a:stretch>
        </p:blipFill>
        <p:spPr>
          <a:xfrm>
            <a:off x="6308558" y="3029265"/>
            <a:ext cx="2743200" cy="18722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1" name="Google Shape;131;p1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38" name="Google Shape;138;p18"/>
          <p:cNvGrpSpPr/>
          <p:nvPr/>
        </p:nvGrpSpPr>
        <p:grpSpPr>
          <a:xfrm>
            <a:off x="7841620" y="3181753"/>
            <a:ext cx="320399" cy="320378"/>
            <a:chOff x="1951075" y="2333250"/>
            <a:chExt cx="381200" cy="381175"/>
          </a:xfrm>
        </p:grpSpPr>
        <p:sp>
          <p:nvSpPr>
            <p:cNvPr id="139" name="Google Shape;139;p1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0" name="Google Shape;140;p1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1" name="Google Shape;141;p1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2" name="Google Shape;142;p1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pic>
        <p:nvPicPr>
          <p:cNvPr id="2" name="Picture 2" descr="Chart, bar chart, square&#10;&#10;Description automatically generated">
            <a:extLst>
              <a:ext uri="{FF2B5EF4-FFF2-40B4-BE49-F238E27FC236}">
                <a16:creationId xmlns:a16="http://schemas.microsoft.com/office/drawing/2014/main" id="{E892AE80-50B2-4AAD-A484-58058FFDC84A}"/>
              </a:ext>
            </a:extLst>
          </p:cNvPr>
          <p:cNvPicPr>
            <a:picLocks noChangeAspect="1"/>
          </p:cNvPicPr>
          <p:nvPr/>
        </p:nvPicPr>
        <p:blipFill>
          <a:blip r:embed="rId3"/>
          <a:stretch>
            <a:fillRect/>
          </a:stretch>
        </p:blipFill>
        <p:spPr>
          <a:xfrm>
            <a:off x="1886953" y="678450"/>
            <a:ext cx="5370094" cy="37815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5" name="Google Shape;165;p19"/>
          <p:cNvSpPr txBox="1">
            <a:spLocks noGrp="1"/>
          </p:cNvSpPr>
          <p:nvPr>
            <p:ph type="title"/>
          </p:nvPr>
        </p:nvSpPr>
        <p:spPr>
          <a:xfrm>
            <a:off x="844425" y="585"/>
            <a:ext cx="8224862" cy="1134987"/>
          </a:xfrm>
          <a:prstGeom prst="rect">
            <a:avLst/>
          </a:prstGeom>
        </p:spPr>
        <p:txBody>
          <a:bodyPr spcFirstLastPara="1" wrap="square" lIns="91425" tIns="91425" rIns="91425" bIns="91425" anchor="b" anchorCtr="0">
            <a:noAutofit/>
          </a:bodyPr>
          <a:lstStyle/>
          <a:p>
            <a:r>
              <a:rPr lang="en" b="1"/>
              <a:t>Is there any natural segmentation between people who have had a stroke or not based on their lifestyle habits (e.g. </a:t>
            </a:r>
            <a:r>
              <a:rPr lang="en" b="1" err="1"/>
              <a:t>Bmi</a:t>
            </a:r>
            <a:r>
              <a:rPr lang="en" b="1"/>
              <a:t>, glucose level </a:t>
            </a:r>
            <a:r>
              <a:rPr lang="en" b="1" err="1"/>
              <a:t>etc</a:t>
            </a:r>
            <a:r>
              <a:rPr lang="en" b="1"/>
              <a:t>)? </a:t>
            </a:r>
            <a:endParaRPr lang="en"/>
          </a:p>
        </p:txBody>
      </p:sp>
      <p:sp>
        <p:nvSpPr>
          <p:cNvPr id="167" name="Google Shape;167;p19"/>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9</a:t>
            </a:fld>
            <a:endParaRPr/>
          </a:p>
        </p:txBody>
      </p:sp>
      <p:pic>
        <p:nvPicPr>
          <p:cNvPr id="6" name="Picture 6" descr="Chart, line chart&#10;&#10;Description automatically generated">
            <a:extLst>
              <a:ext uri="{FF2B5EF4-FFF2-40B4-BE49-F238E27FC236}">
                <a16:creationId xmlns:a16="http://schemas.microsoft.com/office/drawing/2014/main" id="{E649C1C4-5804-48F9-917B-B22B91218195}"/>
              </a:ext>
            </a:extLst>
          </p:cNvPr>
          <p:cNvPicPr>
            <a:picLocks noChangeAspect="1"/>
          </p:cNvPicPr>
          <p:nvPr/>
        </p:nvPicPr>
        <p:blipFill>
          <a:blip r:embed="rId3"/>
          <a:stretch>
            <a:fillRect/>
          </a:stretch>
        </p:blipFill>
        <p:spPr>
          <a:xfrm>
            <a:off x="673769" y="1324184"/>
            <a:ext cx="4116804" cy="3312277"/>
          </a:xfrm>
          <a:prstGeom prst="rect">
            <a:avLst/>
          </a:prstGeom>
        </p:spPr>
      </p:pic>
      <p:pic>
        <p:nvPicPr>
          <p:cNvPr id="7" name="Picture 7" descr="Chart, scatter chart, bubble chart&#10;&#10;Description automatically generated">
            <a:extLst>
              <a:ext uri="{FF2B5EF4-FFF2-40B4-BE49-F238E27FC236}">
                <a16:creationId xmlns:a16="http://schemas.microsoft.com/office/drawing/2014/main" id="{235937D9-D752-491F-8389-5AC8F6EACB24}"/>
              </a:ext>
            </a:extLst>
          </p:cNvPr>
          <p:cNvPicPr>
            <a:picLocks noChangeAspect="1"/>
          </p:cNvPicPr>
          <p:nvPr/>
        </p:nvPicPr>
        <p:blipFill>
          <a:blip r:embed="rId4"/>
          <a:stretch>
            <a:fillRect/>
          </a:stretch>
        </p:blipFill>
        <p:spPr>
          <a:xfrm>
            <a:off x="4333373" y="1060494"/>
            <a:ext cx="5360068" cy="2145209"/>
          </a:xfrm>
          <a:prstGeom prst="rect">
            <a:avLst/>
          </a:prstGeom>
        </p:spPr>
      </p:pic>
      <p:pic>
        <p:nvPicPr>
          <p:cNvPr id="8" name="Picture 8" descr="Chart, scatter chart, bubble chart&#10;&#10;Description automatically generated">
            <a:extLst>
              <a:ext uri="{FF2B5EF4-FFF2-40B4-BE49-F238E27FC236}">
                <a16:creationId xmlns:a16="http://schemas.microsoft.com/office/drawing/2014/main" id="{36D47C9D-76AE-4013-98A3-BB85DA9212FA}"/>
              </a:ext>
            </a:extLst>
          </p:cNvPr>
          <p:cNvPicPr>
            <a:picLocks noChangeAspect="1"/>
          </p:cNvPicPr>
          <p:nvPr/>
        </p:nvPicPr>
        <p:blipFill>
          <a:blip r:embed="rId5"/>
          <a:stretch>
            <a:fillRect/>
          </a:stretch>
        </p:blipFill>
        <p:spPr>
          <a:xfrm>
            <a:off x="4995111" y="3022195"/>
            <a:ext cx="3735805" cy="1831280"/>
          </a:xfrm>
          <a:prstGeom prst="rect">
            <a:avLst/>
          </a:prstGeom>
        </p:spPr>
      </p:pic>
    </p:spTree>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1497</Words>
  <Application>Microsoft Macintosh PowerPoint</Application>
  <PresentationFormat>On-screen Show (16:9)</PresentationFormat>
  <Paragraphs>145</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Source Sans Pro</vt:lpstr>
      <vt:lpstr>Dosis</vt:lpstr>
      <vt:lpstr>Arial</vt:lpstr>
      <vt:lpstr>Wingdings</vt:lpstr>
      <vt:lpstr>Cerimon template</vt:lpstr>
      <vt:lpstr>Intro to DS Project: Stroke Prediction</vt:lpstr>
      <vt:lpstr>1. Introduction</vt:lpstr>
      <vt:lpstr>Project Introduction</vt:lpstr>
      <vt:lpstr>Data Structure Overview: Attribute Information</vt:lpstr>
      <vt:lpstr>PowerPoint Presentation</vt:lpstr>
      <vt:lpstr>2. EDA Analysis</vt:lpstr>
      <vt:lpstr>The dataset contains mostly binary variables. Is the dataset balanced with respect to these binary variables?</vt:lpstr>
      <vt:lpstr>PowerPoint Presentation</vt:lpstr>
      <vt:lpstr>Is there any natural segmentation between people who have had a stroke or not based on their lifestyle habits (e.g. Bmi, glucose level etc)? </vt:lpstr>
      <vt:lpstr>PowerPoint Presentation</vt:lpstr>
      <vt:lpstr>Is there any significant linear relationship between the  variables in this dataset (age, bmi, avg_glucose level)?</vt:lpstr>
      <vt:lpstr>Are older people/people with higher bmis/people with higher average glucose levels more likely to suffer from stroke?</vt:lpstr>
      <vt:lpstr>3. Feature Selection</vt:lpstr>
      <vt:lpstr>PowerPoint Presentation</vt:lpstr>
      <vt:lpstr>Lasso Regression for Model Selection</vt:lpstr>
      <vt:lpstr>To consolidate and examine the lasso regression, we used stepwise regression for model selection as well.</vt:lpstr>
      <vt:lpstr>PowerPoint Presentation</vt:lpstr>
      <vt:lpstr>4.Prediction:   Use decision tree and naive bayes to construct prediction model respectively using parameters obtained via lasso regression and forward selection</vt:lpstr>
      <vt:lpstr>Decision Tree (with parameters from lasso regression)</vt:lpstr>
      <vt:lpstr>Decision Tree (with parameters from forward selection)</vt:lpstr>
      <vt:lpstr>Naïve Bayes Prediction (with parameters from Lasso Regression)</vt:lpstr>
      <vt:lpstr>Naïve Bayes Prediction (with parameters from Forward Selection)</vt:lpstr>
      <vt:lpstr>5. Conclusion</vt:lpstr>
      <vt:lpstr>Since the Naive Bayes model with lasso regression predictors yield a higher number of true positives, along with more reliable accuracy and prediction outcomes, our team decides to choose this model as our optimal option.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Stefan-Cristian Roata</cp:lastModifiedBy>
  <cp:revision>4</cp:revision>
  <dcterms:modified xsi:type="dcterms:W3CDTF">2021-04-15T13:47:39Z</dcterms:modified>
</cp:coreProperties>
</file>